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11.png" ContentType="image/png"/>
  <Override PartName="/ppt/media/image2.png" ContentType="image/png"/>
  <Override PartName="/ppt/media/image30.jpeg" ContentType="image/jpeg"/>
  <Override PartName="/ppt/media/image17.png" ContentType="image/png"/>
  <Override PartName="/ppt/media/image8.png" ContentType="image/png"/>
  <Override PartName="/ppt/media/image12.png" ContentType="image/png"/>
  <Override PartName="/ppt/media/image3.png" ContentType="image/png"/>
  <Override PartName="/ppt/media/image18.png" ContentType="image/png"/>
  <Override PartName="/ppt/media/image20.png" ContentType="image/png"/>
  <Override PartName="/ppt/media/image9.png" ContentType="image/png"/>
  <Override PartName="/ppt/media/image4.png" ContentType="image/png"/>
  <Override PartName="/ppt/media/image13.png" ContentType="image/png"/>
  <Override PartName="/ppt/media/image31.png" ContentType="image/png"/>
  <Override PartName="/ppt/media/image7.png" ContentType="image/png"/>
  <Override PartName="/ppt/media/image16.png" ContentType="image/png"/>
  <Override PartName="/ppt/media/image10.png" ContentType="image/png"/>
  <Override PartName="/ppt/media/image1.png" ContentType="image/png"/>
  <Override PartName="/ppt/media/image6.png" ContentType="image/png"/>
  <Override PartName="/ppt/media/image15.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45.xml.rels" ContentType="application/vnd.openxmlformats-package.relationships+xml"/>
  <Override PartName="/ppt/slides/_rels/slide50.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14.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5.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Slides/_rels/notesSlide60.xml.rels" ContentType="application/vnd.openxmlformats-package.relationships+xml"/>
  <Override PartName="/ppt/notesSlides/_rels/notesSlide67.xml.rels" ContentType="application/vnd.openxmlformats-package.relationships+xml"/>
  <Override PartName="/ppt/notesSlides/_rels/notesSlide55.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52.xml.rels" ContentType="application/vnd.openxmlformats-package.relationships+xml"/>
  <Override PartName="/ppt/notesSlides/_rels/notesSlide12.xml.rels" ContentType="application/vnd.openxmlformats-package.relationships+xml"/>
  <Override PartName="/ppt/notesSlides/_rels/notesSlide51.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51.xml" ContentType="application/vnd.openxmlformats-officedocument.presentationml.notesSlide+xml"/>
  <Override PartName="/ppt/notesSlides/notesSlide12.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7.xml" ContentType="application/vnd.openxmlformats-officedocument.presentationml.notesSlide+xml"/>
  <Override PartName="/ppt/notesSlides/notesSlide6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80" Type="http://schemas.openxmlformats.org/officeDocument/2006/relationships/slide" Target="slides/slide68.xml"/><Relationship Id="rId8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0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0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0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0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D84958DA-A72D-414B-9EA7-7113F142362F}"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hyperlink" Target="https://www.aviationtoday.com/2018/09/14/boeing-ceo-talks-digital-twin-era-aviation/" TargetMode="External"/><Relationship Id="rId2" Type="http://schemas.openxmlformats.org/officeDocument/2006/relationships/slide" Target="../slides/slide53.xml"/><Relationship Id="rId3"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90360" y="744480"/>
            <a:ext cx="6605640" cy="3711600"/>
          </a:xfrm>
          <a:prstGeom prst="rect">
            <a:avLst/>
          </a:prstGeom>
          <a:ln w="0">
            <a:noFill/>
          </a:ln>
        </p:spPr>
      </p:sp>
      <p:sp>
        <p:nvSpPr>
          <p:cNvPr id="373" name="PlaceHolder 2"/>
          <p:cNvSpPr>
            <a:spLocks noGrp="1"/>
          </p:cNvSpPr>
          <p:nvPr>
            <p:ph type="body"/>
          </p:nvPr>
        </p:nvSpPr>
        <p:spPr>
          <a:xfrm>
            <a:off x="679680" y="4715280"/>
            <a:ext cx="5426640" cy="4455360"/>
          </a:xfrm>
          <a:prstGeom prst="rect">
            <a:avLst/>
          </a:prstGeom>
          <a:noFill/>
          <a:ln w="0">
            <a:noFill/>
          </a:ln>
        </p:spPr>
        <p:txBody>
          <a:bodyPr lIns="95400" rIns="95400" tIns="47880" bIns="47880" anchor="t">
            <a:noAutofit/>
          </a:bodyPr>
          <a:p>
            <a:pPr marL="216000" indent="-216000">
              <a:buNone/>
            </a:pPr>
            <a:endParaRPr b="0" lang="en-US" sz="1800" spc="-1" strike="noStrike">
              <a:solidFill>
                <a:srgbClr val="000000"/>
              </a:solidFill>
              <a:latin typeface="Arial"/>
            </a:endParaRPr>
          </a:p>
        </p:txBody>
      </p:sp>
      <p:sp>
        <p:nvSpPr>
          <p:cNvPr id="374" name="CustomShape 3"/>
          <p:cNvSpPr/>
          <p:nvPr/>
        </p:nvSpPr>
        <p:spPr>
          <a:xfrm>
            <a:off x="3850560" y="9428760"/>
            <a:ext cx="2934000" cy="48492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004D3DD5-59E0-4AA0-97B3-3018A51F1B51}" type="slidenum">
              <a:rPr b="0" lang="de-DE" sz="1300" spc="-1" strike="noStrike">
                <a:solidFill>
                  <a:srgbClr val="000000"/>
                </a:solidFill>
                <a:latin typeface="+mn-lt"/>
                <a:ea typeface="+mn-ea"/>
              </a:rPr>
              <a:t>&lt;number&gt;</a:t>
            </a:fld>
            <a:endParaRPr b="0" lang="en-US" sz="13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217440" y="812880"/>
            <a:ext cx="7113600" cy="3997440"/>
          </a:xfrm>
          <a:prstGeom prst="rect">
            <a:avLst/>
          </a:prstGeom>
          <a:ln w="0">
            <a:noFill/>
          </a:ln>
        </p:spPr>
      </p:sp>
      <p:sp>
        <p:nvSpPr>
          <p:cNvPr id="376" name="PlaceHolder 2"/>
          <p:cNvSpPr>
            <a:spLocks noGrp="1"/>
          </p:cNvSpPr>
          <p:nvPr>
            <p:ph type="body"/>
          </p:nvPr>
        </p:nvSpPr>
        <p:spPr>
          <a:xfrm>
            <a:off x="756000" y="5078520"/>
            <a:ext cx="6036480" cy="47998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377" name="CustomShape 3"/>
          <p:cNvSpPr/>
          <p:nvPr/>
        </p:nvSpPr>
        <p:spPr>
          <a:xfrm>
            <a:off x="4278960" y="10157400"/>
            <a:ext cx="3269520" cy="523080"/>
          </a:xfrm>
          <a:prstGeom prst="rect">
            <a:avLst/>
          </a:prstGeom>
          <a:noFill/>
          <a:ln w="0">
            <a:noFill/>
          </a:ln>
        </p:spPr>
        <p:style>
          <a:lnRef idx="0"/>
          <a:fillRef idx="0"/>
          <a:effectRef idx="0"/>
          <a:fontRef idx="minor"/>
        </p:style>
        <p:txBody>
          <a:bodyPr lIns="0" rIns="0" tIns="0" bIns="0" anchor="b">
            <a:noAutofit/>
          </a:bodyPr>
          <a:p>
            <a:pPr algn="r">
              <a:lnSpc>
                <a:spcPct val="100000"/>
              </a:lnSpc>
            </a:pPr>
            <a:fld id="{809652F3-3BAB-4250-A600-4C70BDE74ECB}" type="slidenum">
              <a:rPr b="0" lang="en-US" sz="1400" spc="-1" strike="noStrike">
                <a:solidFill>
                  <a:srgbClr val="000000"/>
                </a:solidFill>
                <a:latin typeface="Times New Roman"/>
                <a:ea typeface="+mn-ea"/>
              </a:rPr>
              <a:t>&lt;number&gt;</a:t>
            </a:fld>
            <a:endParaRPr b="0" lang="en-US" sz="1400" spc="-1" strike="noStrike">
              <a:solidFill>
                <a:srgbClr val="000000"/>
              </a:solidFill>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217440" y="812880"/>
            <a:ext cx="7122240" cy="4006080"/>
          </a:xfrm>
          <a:prstGeom prst="rect">
            <a:avLst/>
          </a:prstGeom>
          <a:ln w="0">
            <a:noFill/>
          </a:ln>
        </p:spPr>
      </p:sp>
      <p:sp>
        <p:nvSpPr>
          <p:cNvPr id="379"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380" name="TextShape 2"/>
          <p:cNvSpPr/>
          <p:nvPr/>
        </p:nvSpPr>
        <p:spPr>
          <a:xfrm>
            <a:off x="4278960" y="10157400"/>
            <a:ext cx="3278160" cy="531720"/>
          </a:xfrm>
          <a:prstGeom prst="rect">
            <a:avLst/>
          </a:prstGeom>
          <a:noFill/>
          <a:ln w="0">
            <a:noFill/>
          </a:ln>
        </p:spPr>
        <p:style>
          <a:lnRef idx="0"/>
          <a:fillRef idx="0"/>
          <a:effectRef idx="0"/>
          <a:fontRef idx="minor"/>
        </p:style>
        <p:txBody>
          <a:bodyPr lIns="0" rIns="0" tIns="0" bIns="0" anchor="b">
            <a:noAutofit/>
          </a:bodyPr>
          <a:p>
            <a:pPr algn="r">
              <a:lnSpc>
                <a:spcPct val="100000"/>
              </a:lnSpc>
            </a:pPr>
            <a:fld id="{C425575C-129B-4B2E-A120-98A3495B301D}" type="slidenum">
              <a:rPr b="0" lang="en-US" sz="1400" spc="-1" strike="noStrike">
                <a:solidFill>
                  <a:srgbClr val="000000"/>
                </a:solidFill>
                <a:latin typeface="Times New Roman"/>
                <a:ea typeface="+mn-ea"/>
              </a:rPr>
              <a:t>&lt;number&gt;</a:t>
            </a:fld>
            <a:endParaRPr b="0" lang="en-US" sz="1400" spc="-1" strike="noStrike">
              <a:solidFill>
                <a:srgbClr val="000000"/>
              </a:solid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217440" y="812880"/>
            <a:ext cx="7122240" cy="4006080"/>
          </a:xfrm>
          <a:prstGeom prst="rect">
            <a:avLst/>
          </a:prstGeom>
          <a:ln w="0">
            <a:noFill/>
          </a:ln>
        </p:spPr>
      </p:sp>
      <p:sp>
        <p:nvSpPr>
          <p:cNvPr id="382"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383" name="TextShape 4"/>
          <p:cNvSpPr/>
          <p:nvPr/>
        </p:nvSpPr>
        <p:spPr>
          <a:xfrm>
            <a:off x="4278960" y="10157400"/>
            <a:ext cx="3278160" cy="531720"/>
          </a:xfrm>
          <a:prstGeom prst="rect">
            <a:avLst/>
          </a:prstGeom>
          <a:noFill/>
          <a:ln w="0">
            <a:noFill/>
          </a:ln>
        </p:spPr>
        <p:style>
          <a:lnRef idx="0"/>
          <a:fillRef idx="0"/>
          <a:effectRef idx="0"/>
          <a:fontRef idx="minor"/>
        </p:style>
        <p:txBody>
          <a:bodyPr lIns="0" rIns="0" tIns="0" bIns="0" anchor="b">
            <a:noAutofit/>
          </a:bodyPr>
          <a:p>
            <a:pPr algn="r">
              <a:lnSpc>
                <a:spcPct val="100000"/>
              </a:lnSpc>
            </a:pPr>
            <a:fld id="{4912570E-EF4C-40A4-8C91-E51ED9213AA6}" type="slidenum">
              <a:rPr b="0" lang="en-US" sz="1400" spc="-1" strike="noStrike">
                <a:solidFill>
                  <a:srgbClr val="000000"/>
                </a:solidFill>
                <a:latin typeface="Times New Roman"/>
                <a:ea typeface="+mn-ea"/>
              </a:rPr>
              <a:t>&lt;number&gt;</a:t>
            </a:fld>
            <a:endParaRPr b="0" lang="en-US" sz="1400" spc="-1" strike="noStrike">
              <a:solidFill>
                <a:srgbClr val="000000"/>
              </a:solidFill>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217440" y="812880"/>
            <a:ext cx="7122240" cy="4006080"/>
          </a:xfrm>
          <a:prstGeom prst="rect">
            <a:avLst/>
          </a:prstGeom>
          <a:ln w="0">
            <a:noFill/>
          </a:ln>
        </p:spPr>
      </p:sp>
      <p:sp>
        <p:nvSpPr>
          <p:cNvPr id="385"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0">
              <a:lnSpc>
                <a:spcPct val="100000"/>
              </a:lnSpc>
              <a:buNone/>
              <a:tabLst>
                <a:tab algn="l" pos="0"/>
              </a:tabLst>
            </a:pPr>
            <a:r>
              <a:rPr b="0" lang="en-US" sz="1200" spc="-1" strike="noStrike">
                <a:solidFill>
                  <a:srgbClr val="000000"/>
                </a:solidFill>
                <a:latin typeface="+mn-lt"/>
                <a:ea typeface="+mn-ea"/>
              </a:rPr>
              <a:t>-The world’s largest aerospace company </a:t>
            </a:r>
            <a:r>
              <a:rPr b="0" lang="en-US" sz="1200" spc="-1" strike="noStrike" u="sng">
                <a:solidFill>
                  <a:srgbClr val="000000"/>
                </a:solidFill>
                <a:uFillTx/>
                <a:latin typeface="+mn-lt"/>
                <a:ea typeface="+mn-ea"/>
                <a:hlinkClick r:id="rId1"/>
              </a:rPr>
              <a:t>Boeing</a:t>
            </a:r>
            <a:r>
              <a:rPr b="0" lang="en-US" sz="1200" spc="-1" strike="noStrike">
                <a:solidFill>
                  <a:srgbClr val="000000"/>
                </a:solidFill>
                <a:latin typeface="+mn-lt"/>
                <a:ea typeface="+mn-ea"/>
              </a:rPr>
              <a:t> uses a Digital Twin solution for the development of its commercial and military airplanes  aimed at improving their quality and safety.</a:t>
            </a:r>
            <a:endParaRPr b="0" lang="en-US" sz="1200" spc="-1" strike="noStrike">
              <a:solidFill>
                <a:srgbClr val="000000"/>
              </a:solidFill>
              <a:latin typeface="Arial"/>
            </a:endParaRPr>
          </a:p>
          <a:p>
            <a:pPr marL="216000" indent="0">
              <a:lnSpc>
                <a:spcPct val="100000"/>
              </a:lnSpc>
              <a:buNone/>
              <a:tabLst>
                <a:tab algn="l" pos="0"/>
              </a:tabLst>
            </a:pPr>
            <a:endParaRPr b="0" lang="en-US" sz="1200" spc="-1" strike="noStrike">
              <a:solidFill>
                <a:srgbClr val="000000"/>
              </a:solidFill>
              <a:latin typeface="Arial"/>
            </a:endParaRPr>
          </a:p>
        </p:txBody>
      </p:sp>
      <p:sp>
        <p:nvSpPr>
          <p:cNvPr id="386" name="TextShape 6"/>
          <p:cNvSpPr/>
          <p:nvPr/>
        </p:nvSpPr>
        <p:spPr>
          <a:xfrm>
            <a:off x="4278960" y="10157400"/>
            <a:ext cx="3278160" cy="531720"/>
          </a:xfrm>
          <a:prstGeom prst="rect">
            <a:avLst/>
          </a:prstGeom>
          <a:noFill/>
          <a:ln w="0">
            <a:noFill/>
          </a:ln>
        </p:spPr>
        <p:style>
          <a:lnRef idx="0"/>
          <a:fillRef idx="0"/>
          <a:effectRef idx="0"/>
          <a:fontRef idx="minor"/>
        </p:style>
        <p:txBody>
          <a:bodyPr lIns="0" rIns="0" tIns="0" bIns="0" anchor="b">
            <a:noAutofit/>
          </a:bodyPr>
          <a:p>
            <a:pPr algn="r">
              <a:lnSpc>
                <a:spcPct val="100000"/>
              </a:lnSpc>
            </a:pPr>
            <a:fld id="{68AEB0FB-9875-4B00-8103-E932F4AC1A57}" type="slidenum">
              <a:rPr b="0" lang="en-US" sz="1400" spc="-1" strike="noStrike">
                <a:solidFill>
                  <a:srgbClr val="000000"/>
                </a:solidFill>
                <a:latin typeface="Times New Roman"/>
                <a:ea typeface="+mn-ea"/>
              </a:rPr>
              <a:t>&lt;number&gt;</a:t>
            </a:fld>
            <a:endParaRPr b="0" lang="en-US" sz="1400" spc="-1" strike="noStrike">
              <a:solidFill>
                <a:srgbClr val="000000"/>
              </a:solidFill>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217440" y="812880"/>
            <a:ext cx="7122240" cy="4006080"/>
          </a:xfrm>
          <a:prstGeom prst="rect">
            <a:avLst/>
          </a:prstGeom>
          <a:ln w="0">
            <a:noFill/>
          </a:ln>
        </p:spPr>
      </p:sp>
      <p:sp>
        <p:nvSpPr>
          <p:cNvPr id="388"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389" name="TextShape 5"/>
          <p:cNvSpPr/>
          <p:nvPr/>
        </p:nvSpPr>
        <p:spPr>
          <a:xfrm>
            <a:off x="4278960" y="10157400"/>
            <a:ext cx="3278160" cy="531720"/>
          </a:xfrm>
          <a:prstGeom prst="rect">
            <a:avLst/>
          </a:prstGeom>
          <a:noFill/>
          <a:ln w="0">
            <a:noFill/>
          </a:ln>
        </p:spPr>
        <p:style>
          <a:lnRef idx="0"/>
          <a:fillRef idx="0"/>
          <a:effectRef idx="0"/>
          <a:fontRef idx="minor"/>
        </p:style>
        <p:txBody>
          <a:bodyPr lIns="0" rIns="0" tIns="0" bIns="0" anchor="b">
            <a:noAutofit/>
          </a:bodyPr>
          <a:p>
            <a:pPr algn="r">
              <a:lnSpc>
                <a:spcPct val="100000"/>
              </a:lnSpc>
            </a:pPr>
            <a:fld id="{42A6F475-97BA-4A57-8E2C-5A060DA9BFE9}" type="slidenum">
              <a:rPr b="0" lang="en-US" sz="1400" spc="-1" strike="noStrike">
                <a:solidFill>
                  <a:srgbClr val="000000"/>
                </a:solidFill>
                <a:latin typeface="Times New Roman"/>
                <a:ea typeface="+mn-ea"/>
              </a:rPr>
              <a:t>&lt;number&gt;</a:t>
            </a:fld>
            <a:endParaRPr b="0" lang="en-US" sz="1400" spc="-1" strike="noStrike">
              <a:solidFill>
                <a:srgbClr val="000000"/>
              </a:solid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217440" y="812880"/>
            <a:ext cx="7122240" cy="4006080"/>
          </a:xfrm>
          <a:prstGeom prst="rect">
            <a:avLst/>
          </a:prstGeom>
          <a:ln w="0">
            <a:noFill/>
          </a:ln>
        </p:spPr>
      </p:sp>
      <p:sp>
        <p:nvSpPr>
          <p:cNvPr id="391"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0">
              <a:lnSpc>
                <a:spcPct val="100000"/>
              </a:lnSpc>
              <a:buNone/>
              <a:tabLst>
                <a:tab algn="l" pos="0"/>
              </a:tabLst>
            </a:pPr>
            <a:r>
              <a:rPr b="0" lang="en-US" sz="1200" spc="-1" strike="noStrike">
                <a:solidFill>
                  <a:srgbClr val="000000"/>
                </a:solidFill>
                <a:latin typeface="+mn-lt"/>
                <a:ea typeface="+mn-ea"/>
              </a:rPr>
              <a:t>Internet of Things (IoT) defines hundreds of millions of devices that can be connected and controlled via the internet.</a:t>
            </a:r>
            <a:endParaRPr b="0" lang="en-US" sz="1200" spc="-1" strike="noStrike">
              <a:solidFill>
                <a:srgbClr val="000000"/>
              </a:solidFill>
              <a:latin typeface="Arial"/>
            </a:endParaRPr>
          </a:p>
          <a:p>
            <a:pPr marL="216000" indent="0">
              <a:lnSpc>
                <a:spcPct val="100000"/>
              </a:lnSpc>
              <a:buNone/>
              <a:tabLst>
                <a:tab algn="l" pos="0"/>
              </a:tabLst>
            </a:pPr>
            <a:r>
              <a:rPr b="0" lang="en-US" sz="1200" spc="-1" strike="noStrike">
                <a:solidFill>
                  <a:srgbClr val="000000"/>
                </a:solidFill>
                <a:latin typeface="+mn-lt"/>
                <a:ea typeface="+mn-ea"/>
              </a:rPr>
              <a:t>On the other hand, digital twin is a virtual replica of an object, system, process, product or service that is digitalized and put on a simulation platform. Digital Twinning, is called a process that involves creating and building a reality-based entity on an online platform. Unlike Internet of Things that must meet the criteria of being able to connect to the Internet and be controlled, a virtual twin can be </a:t>
            </a:r>
            <a:r>
              <a:rPr b="1" lang="en-US" sz="1200" spc="-1" strike="noStrike">
                <a:solidFill>
                  <a:srgbClr val="000000"/>
                </a:solidFill>
                <a:latin typeface="+mn-lt"/>
                <a:ea typeface="+mn-ea"/>
              </a:rPr>
              <a:t>anything you can imagine</a:t>
            </a:r>
            <a:r>
              <a:rPr b="0" lang="en-US" sz="1200" spc="-1" strike="noStrike">
                <a:solidFill>
                  <a:srgbClr val="000000"/>
                </a:solidFill>
                <a:latin typeface="+mn-lt"/>
                <a:ea typeface="+mn-ea"/>
              </a:rPr>
              <a:t>.</a:t>
            </a:r>
            <a:endParaRPr b="0" lang="en-US" sz="1200" spc="-1" strike="noStrike">
              <a:solidFill>
                <a:srgbClr val="000000"/>
              </a:solidFill>
              <a:latin typeface="Arial"/>
            </a:endParaRPr>
          </a:p>
          <a:p>
            <a:pPr marL="216000" indent="0">
              <a:lnSpc>
                <a:spcPct val="100000"/>
              </a:lnSpc>
              <a:buNone/>
              <a:tabLst>
                <a:tab algn="l" pos="0"/>
              </a:tabLst>
            </a:pPr>
            <a:endParaRPr b="0" lang="en-US" sz="1200" spc="-1" strike="noStrike">
              <a:solidFill>
                <a:srgbClr val="000000"/>
              </a:solidFill>
              <a:latin typeface="Arial"/>
            </a:endParaRPr>
          </a:p>
        </p:txBody>
      </p:sp>
      <p:sp>
        <p:nvSpPr>
          <p:cNvPr id="392" name="TextShape 7"/>
          <p:cNvSpPr/>
          <p:nvPr/>
        </p:nvSpPr>
        <p:spPr>
          <a:xfrm>
            <a:off x="4278960" y="10157400"/>
            <a:ext cx="3278160" cy="531720"/>
          </a:xfrm>
          <a:prstGeom prst="rect">
            <a:avLst/>
          </a:prstGeom>
          <a:noFill/>
          <a:ln w="0">
            <a:noFill/>
          </a:ln>
        </p:spPr>
        <p:style>
          <a:lnRef idx="0"/>
          <a:fillRef idx="0"/>
          <a:effectRef idx="0"/>
          <a:fontRef idx="minor"/>
        </p:style>
        <p:txBody>
          <a:bodyPr lIns="0" rIns="0" tIns="0" bIns="0" anchor="b">
            <a:noAutofit/>
          </a:bodyPr>
          <a:p>
            <a:pPr algn="r">
              <a:lnSpc>
                <a:spcPct val="100000"/>
              </a:lnSpc>
            </a:pPr>
            <a:fld id="{56FA077C-05EC-496D-B53E-A707069F3179}" type="slidenum">
              <a:rPr b="0" lang="en-US" sz="1400" spc="-1" strike="noStrike">
                <a:solidFill>
                  <a:srgbClr val="000000"/>
                </a:solidFill>
                <a:latin typeface="Times New Roman"/>
                <a:ea typeface="+mn-ea"/>
              </a:rPr>
              <a:t>&lt;number&gt;</a:t>
            </a:fld>
            <a:endParaRPr b="0" lang="en-US" sz="1400" spc="-1" strike="noStrike">
              <a:solidFill>
                <a:srgbClr val="000000"/>
              </a:solidFill>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217440" y="812880"/>
            <a:ext cx="7122240" cy="4006080"/>
          </a:xfrm>
          <a:prstGeom prst="rect">
            <a:avLst/>
          </a:prstGeom>
          <a:ln w="0">
            <a:noFill/>
          </a:ln>
        </p:spPr>
      </p:sp>
      <p:sp>
        <p:nvSpPr>
          <p:cNvPr id="394"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395" name="TextShape 8"/>
          <p:cNvSpPr/>
          <p:nvPr/>
        </p:nvSpPr>
        <p:spPr>
          <a:xfrm>
            <a:off x="4278960" y="10157400"/>
            <a:ext cx="3278160" cy="531720"/>
          </a:xfrm>
          <a:prstGeom prst="rect">
            <a:avLst/>
          </a:prstGeom>
          <a:noFill/>
          <a:ln w="0">
            <a:noFill/>
          </a:ln>
        </p:spPr>
        <p:style>
          <a:lnRef idx="0"/>
          <a:fillRef idx="0"/>
          <a:effectRef idx="0"/>
          <a:fontRef idx="minor"/>
        </p:style>
        <p:txBody>
          <a:bodyPr lIns="0" rIns="0" tIns="0" bIns="0" anchor="b">
            <a:noAutofit/>
          </a:bodyPr>
          <a:p>
            <a:pPr algn="r">
              <a:lnSpc>
                <a:spcPct val="100000"/>
              </a:lnSpc>
            </a:pPr>
            <a:fld id="{17D0DCC2-E975-43F8-BAD1-0E5210A89E62}" type="slidenum">
              <a:rPr b="0" lang="en-US" sz="1400" spc="-1" strike="noStrike">
                <a:solidFill>
                  <a:srgbClr val="000000"/>
                </a:solidFill>
                <a:latin typeface="Times New Roman"/>
                <a:ea typeface="+mn-ea"/>
              </a:rPr>
              <a:t>&lt;number&gt;</a:t>
            </a:fld>
            <a:endParaRPr b="0" lang="en-US" sz="1400" spc="-1" strike="noStrike">
              <a:solidFill>
                <a:srgbClr val="000000"/>
              </a:solidFill>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90360" y="744480"/>
            <a:ext cx="6605640" cy="3711600"/>
          </a:xfrm>
          <a:prstGeom prst="rect">
            <a:avLst/>
          </a:prstGeom>
          <a:ln w="0">
            <a:noFill/>
          </a:ln>
        </p:spPr>
      </p:sp>
      <p:sp>
        <p:nvSpPr>
          <p:cNvPr id="397" name="PlaceHolder 2"/>
          <p:cNvSpPr>
            <a:spLocks noGrp="1"/>
          </p:cNvSpPr>
          <p:nvPr>
            <p:ph type="body"/>
          </p:nvPr>
        </p:nvSpPr>
        <p:spPr>
          <a:xfrm>
            <a:off x="679680" y="4715280"/>
            <a:ext cx="5426640" cy="4455360"/>
          </a:xfrm>
          <a:prstGeom prst="rect">
            <a:avLst/>
          </a:prstGeom>
          <a:noFill/>
          <a:ln w="0">
            <a:noFill/>
          </a:ln>
        </p:spPr>
        <p:txBody>
          <a:bodyPr lIns="95400" rIns="95400" tIns="47880" bIns="47880" anchor="t">
            <a:noAutofit/>
          </a:bodyPr>
          <a:p>
            <a:pPr marL="216000" indent="-216000">
              <a:buNone/>
            </a:pPr>
            <a:endParaRPr b="0" lang="en-US" sz="1800" spc="-1" strike="noStrike">
              <a:solidFill>
                <a:srgbClr val="000000"/>
              </a:solidFill>
              <a:latin typeface="Arial"/>
            </a:endParaRPr>
          </a:p>
        </p:txBody>
      </p:sp>
      <p:sp>
        <p:nvSpPr>
          <p:cNvPr id="398" name="CustomShape 91"/>
          <p:cNvSpPr/>
          <p:nvPr/>
        </p:nvSpPr>
        <p:spPr>
          <a:xfrm>
            <a:off x="3850560" y="9428760"/>
            <a:ext cx="2934000" cy="48492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7DC47051-C7C1-4F0E-9585-B2B301BE6E9A}" type="slidenum">
              <a:rPr b="0" lang="de-DE" sz="1300" spc="-1" strike="noStrike">
                <a:solidFill>
                  <a:srgbClr val="000000"/>
                </a:solidFill>
                <a:latin typeface="+mn-lt"/>
                <a:ea typeface="+mn-ea"/>
              </a:rPr>
              <a:t>&lt;number&gt;</a:t>
            </a:fld>
            <a:endParaRPr b="0" lang="en-US"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2">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6">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8">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0">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80A483E-3449-4FB2-B40E-044A43803E3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04480" cy="35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8480" cy="558360"/>
          </a:xfrm>
          <a:prstGeom prst="rect">
            <a:avLst/>
          </a:prstGeom>
          <a:ln w="0">
            <a:noFill/>
          </a:ln>
        </p:spPr>
      </p:pic>
      <p:pic>
        <p:nvPicPr>
          <p:cNvPr id="4" name="Grafik 2" descr=""/>
          <p:cNvPicPr/>
          <p:nvPr/>
        </p:nvPicPr>
        <p:blipFill>
          <a:blip r:embed="rId3"/>
          <a:stretch/>
        </p:blipFill>
        <p:spPr>
          <a:xfrm>
            <a:off x="7430400" y="134640"/>
            <a:ext cx="3694320" cy="510480"/>
          </a:xfrm>
          <a:prstGeom prst="rect">
            <a:avLst/>
          </a:prstGeom>
          <a:ln w="0">
            <a:noFill/>
          </a:ln>
        </p:spPr>
      </p:pic>
      <p:sp>
        <p:nvSpPr>
          <p:cNvPr id="5" name="CustomShape 4"/>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 name="CustomShape 5"/>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EA4393E-45A4-43DE-93EB-994F36B2130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CustomShape 1"/>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1" name="CustomShape 2"/>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FE3C9A9-F1D8-4D2B-BA75-22BBD443BCF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2" name="CustomShape 3"/>
          <p:cNvSpPr/>
          <p:nvPr/>
        </p:nvSpPr>
        <p:spPr>
          <a:xfrm>
            <a:off x="912240" y="1268280"/>
            <a:ext cx="920628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93" name="Picture 19" descr="Logo_TUC_de_RGB"/>
          <p:cNvPicPr/>
          <p:nvPr/>
        </p:nvPicPr>
        <p:blipFill>
          <a:blip r:embed="rId2"/>
          <a:stretch/>
        </p:blipFill>
        <p:spPr>
          <a:xfrm>
            <a:off x="0" y="0"/>
            <a:ext cx="3050280" cy="560160"/>
          </a:xfrm>
          <a:prstGeom prst="rect">
            <a:avLst/>
          </a:prstGeom>
          <a:ln w="0">
            <a:noFill/>
          </a:ln>
        </p:spPr>
      </p:pic>
      <p:pic>
        <p:nvPicPr>
          <p:cNvPr id="94" name="Grafik 2" descr=""/>
          <p:cNvPicPr/>
          <p:nvPr/>
        </p:nvPicPr>
        <p:blipFill>
          <a:blip r:embed="rId3"/>
          <a:stretch/>
        </p:blipFill>
        <p:spPr>
          <a:xfrm>
            <a:off x="7430400" y="134640"/>
            <a:ext cx="3696120" cy="512280"/>
          </a:xfrm>
          <a:prstGeom prst="rect">
            <a:avLst/>
          </a:prstGeom>
          <a:ln w="0">
            <a:noFill/>
          </a:ln>
        </p:spPr>
      </p:pic>
      <p:sp>
        <p:nvSpPr>
          <p:cNvPr id="95" name="CustomShape 4"/>
          <p:cNvSpPr/>
          <p:nvPr/>
        </p:nvSpPr>
        <p:spPr>
          <a:xfrm>
            <a:off x="11444760" y="0"/>
            <a:ext cx="739440" cy="6848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6" name="CustomShape 5"/>
          <p:cNvSpPr/>
          <p:nvPr/>
        </p:nvSpPr>
        <p:spPr>
          <a:xfrm>
            <a:off x="11438640" y="6453360"/>
            <a:ext cx="7563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050EF0A-447A-4EBD-B6EA-8FC3701B0AC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7"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4CA8F88-4D21-4515-A0EE-503AE6064DD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204480" cy="35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48480" cy="558360"/>
          </a:xfrm>
          <a:prstGeom prst="rect">
            <a:avLst/>
          </a:prstGeom>
          <a:ln w="0">
            <a:noFill/>
          </a:ln>
        </p:spPr>
      </p:pic>
      <p:pic>
        <p:nvPicPr>
          <p:cNvPr id="14" name="Grafik 2" descr=""/>
          <p:cNvPicPr/>
          <p:nvPr/>
        </p:nvPicPr>
        <p:blipFill>
          <a:blip r:embed="rId3"/>
          <a:stretch/>
        </p:blipFill>
        <p:spPr>
          <a:xfrm>
            <a:off x="7430400" y="134640"/>
            <a:ext cx="3694320" cy="510480"/>
          </a:xfrm>
          <a:prstGeom prst="rect">
            <a:avLst/>
          </a:prstGeom>
          <a:ln w="0">
            <a:noFill/>
          </a:ln>
        </p:spPr>
      </p:pic>
      <p:sp>
        <p:nvSpPr>
          <p:cNvPr id="15" name="CustomShape 4"/>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C361A25-7B59-48E8-AB66-D74367F0CAB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879BDF7-3A19-4105-B9F3-6E1D668F186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49560" cy="559440"/>
          </a:xfrm>
          <a:prstGeom prst="rect">
            <a:avLst/>
          </a:prstGeom>
          <a:ln w="0">
            <a:noFill/>
          </a:ln>
        </p:spPr>
      </p:pic>
      <p:pic>
        <p:nvPicPr>
          <p:cNvPr id="24" name="Grafik 2" descr=""/>
          <p:cNvPicPr/>
          <p:nvPr/>
        </p:nvPicPr>
        <p:blipFill>
          <a:blip r:embed="rId3"/>
          <a:stretch/>
        </p:blipFill>
        <p:spPr>
          <a:xfrm>
            <a:off x="7430400" y="134640"/>
            <a:ext cx="3695400" cy="511560"/>
          </a:xfrm>
          <a:prstGeom prst="rect">
            <a:avLst/>
          </a:prstGeom>
          <a:ln w="0">
            <a:noFill/>
          </a:ln>
        </p:spPr>
      </p:pic>
      <p:sp>
        <p:nvSpPr>
          <p:cNvPr id="25"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23E8826-F7DD-45A7-85C5-06061CC5D57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E3132C3-25A3-4ABF-953E-FF0803E4017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 name="CustomShape 3"/>
          <p:cNvSpPr/>
          <p:nvPr/>
        </p:nvSpPr>
        <p:spPr>
          <a:xfrm>
            <a:off x="912240" y="1268280"/>
            <a:ext cx="9204480" cy="35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48480" cy="558360"/>
          </a:xfrm>
          <a:prstGeom prst="rect">
            <a:avLst/>
          </a:prstGeom>
          <a:ln w="0">
            <a:noFill/>
          </a:ln>
        </p:spPr>
      </p:pic>
      <p:pic>
        <p:nvPicPr>
          <p:cNvPr id="34" name="Grafik 2" descr=""/>
          <p:cNvPicPr/>
          <p:nvPr/>
        </p:nvPicPr>
        <p:blipFill>
          <a:blip r:embed="rId3"/>
          <a:stretch/>
        </p:blipFill>
        <p:spPr>
          <a:xfrm>
            <a:off x="7430400" y="134640"/>
            <a:ext cx="3694320" cy="510480"/>
          </a:xfrm>
          <a:prstGeom prst="rect">
            <a:avLst/>
          </a:prstGeom>
          <a:ln w="0">
            <a:noFill/>
          </a:ln>
        </p:spPr>
      </p:pic>
      <p:sp>
        <p:nvSpPr>
          <p:cNvPr id="35" name="CustomShape 4"/>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1E5F513-1666-4408-B948-29E4628FAEE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1" name="CustomShape 2"/>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4167506-D119-4EC8-AAED-1FAD4B1428D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2" name="CustomShape 3"/>
          <p:cNvSpPr/>
          <p:nvPr/>
        </p:nvSpPr>
        <p:spPr>
          <a:xfrm>
            <a:off x="912240" y="1268280"/>
            <a:ext cx="9204480" cy="35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3" name="Picture 19" descr="Logo_TUC_de_RGB"/>
          <p:cNvPicPr/>
          <p:nvPr/>
        </p:nvPicPr>
        <p:blipFill>
          <a:blip r:embed="rId2"/>
          <a:stretch/>
        </p:blipFill>
        <p:spPr>
          <a:xfrm>
            <a:off x="0" y="0"/>
            <a:ext cx="3048480" cy="558360"/>
          </a:xfrm>
          <a:prstGeom prst="rect">
            <a:avLst/>
          </a:prstGeom>
          <a:ln w="0">
            <a:noFill/>
          </a:ln>
        </p:spPr>
      </p:pic>
      <p:pic>
        <p:nvPicPr>
          <p:cNvPr id="44" name="Grafik 2" descr=""/>
          <p:cNvPicPr/>
          <p:nvPr/>
        </p:nvPicPr>
        <p:blipFill>
          <a:blip r:embed="rId3"/>
          <a:stretch/>
        </p:blipFill>
        <p:spPr>
          <a:xfrm>
            <a:off x="7430400" y="134640"/>
            <a:ext cx="3694320" cy="510480"/>
          </a:xfrm>
          <a:prstGeom prst="rect">
            <a:avLst/>
          </a:prstGeom>
          <a:ln w="0">
            <a:noFill/>
          </a:ln>
        </p:spPr>
      </p:pic>
      <p:sp>
        <p:nvSpPr>
          <p:cNvPr id="45" name="CustomShape 4"/>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6" name="CustomShape 5"/>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88B1911-1E6D-48DA-B5BA-034E0969D2D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7"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1"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7F0DCAE-8F95-4A2D-93F7-9947C882EF7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2"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3" name="Picture 19" descr="Logo_TUC_de_RGB"/>
          <p:cNvPicPr/>
          <p:nvPr/>
        </p:nvPicPr>
        <p:blipFill>
          <a:blip r:embed="rId2"/>
          <a:stretch/>
        </p:blipFill>
        <p:spPr>
          <a:xfrm>
            <a:off x="0" y="0"/>
            <a:ext cx="3049560" cy="559440"/>
          </a:xfrm>
          <a:prstGeom prst="rect">
            <a:avLst/>
          </a:prstGeom>
          <a:ln w="0">
            <a:noFill/>
          </a:ln>
        </p:spPr>
      </p:pic>
      <p:pic>
        <p:nvPicPr>
          <p:cNvPr id="54" name="Grafik 2" descr=""/>
          <p:cNvPicPr/>
          <p:nvPr/>
        </p:nvPicPr>
        <p:blipFill>
          <a:blip r:embed="rId3"/>
          <a:stretch/>
        </p:blipFill>
        <p:spPr>
          <a:xfrm>
            <a:off x="7430400" y="134640"/>
            <a:ext cx="3695400" cy="511560"/>
          </a:xfrm>
          <a:prstGeom prst="rect">
            <a:avLst/>
          </a:prstGeom>
          <a:ln w="0">
            <a:noFill/>
          </a:ln>
        </p:spPr>
      </p:pic>
      <p:sp>
        <p:nvSpPr>
          <p:cNvPr id="55"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6"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BE92B20-8DF2-4766-88A8-A2277BAF32D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CustomShape 1"/>
          <p:cNvSpPr/>
          <p:nvPr/>
        </p:nvSpPr>
        <p:spPr>
          <a:xfrm>
            <a:off x="11444760" y="0"/>
            <a:ext cx="745920" cy="6854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1" name="CustomShape 2"/>
          <p:cNvSpPr/>
          <p:nvPr/>
        </p:nvSpPr>
        <p:spPr>
          <a:xfrm>
            <a:off x="11438640" y="6453360"/>
            <a:ext cx="7628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3723EB3-A15C-4EF6-A1A8-C2D99A1C9D4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2" name="CustomShape 3"/>
          <p:cNvSpPr/>
          <p:nvPr/>
        </p:nvSpPr>
        <p:spPr>
          <a:xfrm>
            <a:off x="912240" y="1268280"/>
            <a:ext cx="9212760" cy="36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3" name="Picture 19" descr="Logo_TUC_de_RGB"/>
          <p:cNvPicPr/>
          <p:nvPr/>
        </p:nvPicPr>
        <p:blipFill>
          <a:blip r:embed="rId2"/>
          <a:stretch/>
        </p:blipFill>
        <p:spPr>
          <a:xfrm>
            <a:off x="0" y="0"/>
            <a:ext cx="3056760" cy="566640"/>
          </a:xfrm>
          <a:prstGeom prst="rect">
            <a:avLst/>
          </a:prstGeom>
          <a:ln w="0">
            <a:noFill/>
          </a:ln>
        </p:spPr>
      </p:pic>
      <p:pic>
        <p:nvPicPr>
          <p:cNvPr id="64" name="Grafik 2" descr=""/>
          <p:cNvPicPr/>
          <p:nvPr/>
        </p:nvPicPr>
        <p:blipFill>
          <a:blip r:embed="rId3"/>
          <a:stretch/>
        </p:blipFill>
        <p:spPr>
          <a:xfrm>
            <a:off x="7430400" y="134640"/>
            <a:ext cx="3702600" cy="518760"/>
          </a:xfrm>
          <a:prstGeom prst="rect">
            <a:avLst/>
          </a:prstGeom>
          <a:ln w="0">
            <a:noFill/>
          </a:ln>
        </p:spPr>
      </p:pic>
      <p:sp>
        <p:nvSpPr>
          <p:cNvPr id="65" name="CustomShape 4"/>
          <p:cNvSpPr/>
          <p:nvPr/>
        </p:nvSpPr>
        <p:spPr>
          <a:xfrm>
            <a:off x="912240" y="1268280"/>
            <a:ext cx="9212760" cy="36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6" name="CustomShape 5"/>
          <p:cNvSpPr/>
          <p:nvPr/>
        </p:nvSpPr>
        <p:spPr>
          <a:xfrm>
            <a:off x="11444760" y="0"/>
            <a:ext cx="745920" cy="6854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7" name="CustomShape 6"/>
          <p:cNvSpPr/>
          <p:nvPr/>
        </p:nvSpPr>
        <p:spPr>
          <a:xfrm>
            <a:off x="0" y="6642720"/>
            <a:ext cx="12186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1"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52AF80E-A66F-43A2-9F5B-8160F7B0367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2"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73" name="Picture 19" descr="Logo_TUC_de_RGB"/>
          <p:cNvPicPr/>
          <p:nvPr/>
        </p:nvPicPr>
        <p:blipFill>
          <a:blip r:embed="rId2"/>
          <a:stretch/>
        </p:blipFill>
        <p:spPr>
          <a:xfrm>
            <a:off x="0" y="0"/>
            <a:ext cx="3049560" cy="559440"/>
          </a:xfrm>
          <a:prstGeom prst="rect">
            <a:avLst/>
          </a:prstGeom>
          <a:ln w="0">
            <a:noFill/>
          </a:ln>
        </p:spPr>
      </p:pic>
      <p:pic>
        <p:nvPicPr>
          <p:cNvPr id="74" name="Grafik 2" descr=""/>
          <p:cNvPicPr/>
          <p:nvPr/>
        </p:nvPicPr>
        <p:blipFill>
          <a:blip r:embed="rId3"/>
          <a:stretch/>
        </p:blipFill>
        <p:spPr>
          <a:xfrm>
            <a:off x="7430400" y="134640"/>
            <a:ext cx="3695400" cy="511560"/>
          </a:xfrm>
          <a:prstGeom prst="rect">
            <a:avLst/>
          </a:prstGeom>
          <a:ln w="0">
            <a:noFill/>
          </a:ln>
        </p:spPr>
      </p:pic>
      <p:sp>
        <p:nvSpPr>
          <p:cNvPr id="75"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6"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ECFB4A8-0B89-44A4-A6EA-7BC034493B4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81"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D83B9C3-45D7-4BCB-8337-DBFC7E1B3FB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2"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49560" cy="559440"/>
          </a:xfrm>
          <a:prstGeom prst="rect">
            <a:avLst/>
          </a:prstGeom>
          <a:ln w="0">
            <a:noFill/>
          </a:ln>
        </p:spPr>
      </p:pic>
      <p:pic>
        <p:nvPicPr>
          <p:cNvPr id="84" name="Grafik 2" descr=""/>
          <p:cNvPicPr/>
          <p:nvPr/>
        </p:nvPicPr>
        <p:blipFill>
          <a:blip r:embed="rId3"/>
          <a:stretch/>
        </p:blipFill>
        <p:spPr>
          <a:xfrm>
            <a:off x="7430400" y="134640"/>
            <a:ext cx="3695400" cy="511560"/>
          </a:xfrm>
          <a:prstGeom prst="rect">
            <a:avLst/>
          </a:prstGeom>
          <a:ln w="0">
            <a:noFill/>
          </a:ln>
        </p:spPr>
      </p:pic>
      <p:sp>
        <p:nvSpPr>
          <p:cNvPr id="85"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86"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4091C53-5512-4161-A8B2-7775C418783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xml"/>
</Relationships>
</file>

<file path=ppt/slides/_rels/slide2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xml"/>
</Relationships>
</file>

<file path=ppt/slides/_rels/slide2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xml"/>
</Relationships>
</file>

<file path=ppt/slides/_rels/slide2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xml"/>
</Relationships>
</file>

<file path=ppt/slides/_rels/slide2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xml"/>
</Relationships>
</file>

<file path=ppt/slides/_rels/slide2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xml"/>
</Relationships>
</file>

<file path=ppt/slides/_rels/slide3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xml"/>
</Relationships>
</file>

<file path=ppt/slides/_rels/slide3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7.xml.rels><?xml version="1.0" encoding="UTF-8"?>
<Relationships xmlns="http://schemas.openxmlformats.org/package/2006/relationships"><Relationship Id="rId1" Type="http://schemas.openxmlformats.org/officeDocument/2006/relationships/hyperlink" Target="https://ec.europa.eu/research/participants/data/ref/h2020/wp/2018-2020/main/h2020-wp1820-climate_en.pdf" TargetMode="External"/><Relationship Id="rId2" Type="http://schemas.openxmlformats.org/officeDocument/2006/relationships/slideLayout" Target="../slideLayouts/slideLayout3.xml"/>
</Relationships>
</file>

<file path=ppt/slides/_rels/slide4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19.png"/><Relationship Id="rId3" Type="http://schemas.openxmlformats.org/officeDocument/2006/relationships/slideLayout" Target="../slideLayouts/slideLayout7.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21.png"/><Relationship Id="rId3" Type="http://schemas.openxmlformats.org/officeDocument/2006/relationships/slideLayout" Target="../slideLayouts/slideLayout7.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5.png"/><Relationship Id="rId3" Type="http://schemas.openxmlformats.org/officeDocument/2006/relationships/slideLayout" Target="../slideLayouts/slideLayout8.xml"/>
</Relationships>
</file>

<file path=ppt/slides/_rels/slide5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8.xml"/>
</Relationships>
</file>

<file path=ppt/slides/_rels/slide5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8.xml"/>
</Relationships>
</file>

<file path=ppt/slides/_rels/slide5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8.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60.xml.rels><?xml version="1.0" encoding="UTF-8"?>
<Relationships xmlns="http://schemas.openxmlformats.org/package/2006/relationships"><Relationship Id="rId1" Type="http://schemas.openxmlformats.org/officeDocument/2006/relationships/hyperlink" Target="https://www.comsol.com/blogs/digital-twins-not-just-hype/" TargetMode="External"/><Relationship Id="rId2" Type="http://schemas.openxmlformats.org/officeDocument/2006/relationships/image" Target="../media/image19.png"/><Relationship Id="rId3" Type="http://schemas.openxmlformats.org/officeDocument/2006/relationships/slideLayout" Target="../slideLayouts/slideLayout7.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2.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8.xml"/>
</Relationships>
</file>

<file path=ppt/slides/_rels/slide63.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8.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6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
</Relationships>
</file>

<file path=ppt/slides/_rels/slide66.xml.rels><?xml version="1.0" encoding="UTF-8"?>
<Relationships xmlns="http://schemas.openxmlformats.org/package/2006/relationships"><Relationship Id="rId1" Type="http://schemas.openxmlformats.org/officeDocument/2006/relationships/hyperlink" Target="https://dip21.bundestag.de/dip21/btd/12/082/1208260.pdf" TargetMode="External"/><Relationship Id="rId2" Type="http://schemas.openxmlformats.org/officeDocument/2006/relationships/hyperlink" Target="https://www.ellenmacarthurfoundation.org/" TargetMode="External"/><Relationship Id="rId3" Type="http://schemas.openxmlformats.org/officeDocument/2006/relationships/slideLayout" Target="../slideLayouts/slideLayout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5.png"/><Relationship Id="rId3"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527400" y="1412640"/>
            <a:ext cx="10357560" cy="11440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107" name="CustomShape 2"/>
          <p:cNvSpPr/>
          <p:nvPr/>
        </p:nvSpPr>
        <p:spPr>
          <a:xfrm>
            <a:off x="527400" y="2852640"/>
            <a:ext cx="10357560" cy="2364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Circular Economy</a:t>
            </a: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29" name="CustomShape 2"/>
          <p:cNvSpPr/>
          <p:nvPr/>
        </p:nvSpPr>
        <p:spPr>
          <a:xfrm>
            <a:off x="263520" y="6411600"/>
            <a:ext cx="91184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US" sz="900" spc="-1" strike="noStrike">
              <a:solidFill>
                <a:srgbClr val="000000"/>
              </a:solidFill>
              <a:latin typeface="Arial"/>
            </a:endParaRPr>
          </a:p>
        </p:txBody>
      </p:sp>
      <p:sp>
        <p:nvSpPr>
          <p:cNvPr id="130" name="CustomShape 3"/>
          <p:cNvSpPr/>
          <p:nvPr/>
        </p:nvSpPr>
        <p:spPr>
          <a:xfrm>
            <a:off x="349200" y="1600200"/>
            <a:ext cx="9595800" cy="342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32" name="CustomShape 2"/>
          <p:cNvSpPr/>
          <p:nvPr/>
        </p:nvSpPr>
        <p:spPr>
          <a:xfrm>
            <a:off x="263520" y="6381000"/>
            <a:ext cx="7554960" cy="50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p:txBody>
      </p:sp>
      <p:sp>
        <p:nvSpPr>
          <p:cNvPr id="133" name="CustomShape 3"/>
          <p:cNvSpPr/>
          <p:nvPr/>
        </p:nvSpPr>
        <p:spPr>
          <a:xfrm>
            <a:off x="419760" y="1655280"/>
            <a:ext cx="10573200" cy="198936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35" name="CustomShape 2"/>
          <p:cNvSpPr/>
          <p:nvPr/>
        </p:nvSpPr>
        <p:spPr>
          <a:xfrm>
            <a:off x="263520" y="6129000"/>
            <a:ext cx="7554960" cy="63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US"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p:txBody>
      </p:sp>
      <p:sp>
        <p:nvSpPr>
          <p:cNvPr id="136" name="CustomShape 3"/>
          <p:cNvSpPr/>
          <p:nvPr/>
        </p:nvSpPr>
        <p:spPr>
          <a:xfrm>
            <a:off x="419760" y="1655280"/>
            <a:ext cx="10573200" cy="198936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solidFill>
                <a:srgbClr val="000000"/>
              </a:solidFill>
              <a:latin typeface="Arial"/>
            </a:endParaRPr>
          </a:p>
        </p:txBody>
      </p:sp>
      <p:sp>
        <p:nvSpPr>
          <p:cNvPr id="137" name="CustomShape 4"/>
          <p:cNvSpPr/>
          <p:nvPr/>
        </p:nvSpPr>
        <p:spPr>
          <a:xfrm>
            <a:off x="419760" y="3995280"/>
            <a:ext cx="10573200" cy="14806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Industrial Economy – Definitions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39" name="CustomShape 2"/>
          <p:cNvSpPr/>
          <p:nvPr/>
        </p:nvSpPr>
        <p:spPr>
          <a:xfrm>
            <a:off x="335520" y="2859120"/>
            <a:ext cx="10573200" cy="1473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manages stocks of manufactured assets, such as infrastructure, buildings, vehicles, equipment and consumer goods, to maintain their value and utility as high as possible for as long as possible; and stocks of resources at their highest purity and value.”</a:t>
            </a:r>
            <a:endParaRPr b="0" lang="en-US" sz="1800" spc="-1" strike="noStrike">
              <a:solidFill>
                <a:srgbClr val="000000"/>
              </a:solidFill>
              <a:latin typeface="Arial"/>
            </a:endParaRPr>
          </a:p>
        </p:txBody>
      </p:sp>
      <p:sp>
        <p:nvSpPr>
          <p:cNvPr id="140" name="CustomShape 3"/>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42" name="CustomShape 2"/>
          <p:cNvSpPr/>
          <p:nvPr/>
        </p:nvSpPr>
        <p:spPr>
          <a:xfrm>
            <a:off x="335520" y="2859120"/>
            <a:ext cx="10573200" cy="1016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US" sz="1800" spc="-1" strike="noStrike">
              <a:solidFill>
                <a:srgbClr val="000000"/>
              </a:solidFill>
              <a:latin typeface="Arial"/>
            </a:endParaRPr>
          </a:p>
        </p:txBody>
      </p:sp>
      <p:sp>
        <p:nvSpPr>
          <p:cNvPr id="143" name="CustomShape 3"/>
          <p:cNvSpPr/>
          <p:nvPr/>
        </p:nvSpPr>
        <p:spPr>
          <a:xfrm>
            <a:off x="263520" y="6411600"/>
            <a:ext cx="10469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45" name="CustomShape 2"/>
          <p:cNvSpPr/>
          <p:nvPr/>
        </p:nvSpPr>
        <p:spPr>
          <a:xfrm>
            <a:off x="263520" y="6267600"/>
            <a:ext cx="10469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solidFill>
                <a:srgbClr val="000000"/>
              </a:solidFill>
              <a:latin typeface="Arial"/>
            </a:endParaRPr>
          </a:p>
        </p:txBody>
      </p:sp>
      <p:sp>
        <p:nvSpPr>
          <p:cNvPr id="146" name="CustomShape 3"/>
          <p:cNvSpPr/>
          <p:nvPr/>
        </p:nvSpPr>
        <p:spPr>
          <a:xfrm>
            <a:off x="2011680" y="3017880"/>
            <a:ext cx="4289400" cy="291780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7" name="CustomShape 4"/>
          <p:cNvSpPr/>
          <p:nvPr/>
        </p:nvSpPr>
        <p:spPr>
          <a:xfrm>
            <a:off x="3566160" y="1189080"/>
            <a:ext cx="4289400" cy="291780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8" name="CustomShape 5"/>
          <p:cNvSpPr/>
          <p:nvPr/>
        </p:nvSpPr>
        <p:spPr>
          <a:xfrm>
            <a:off x="5212080" y="3017880"/>
            <a:ext cx="4289400" cy="291780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9" name="CustomShape 6"/>
          <p:cNvSpPr/>
          <p:nvPr/>
        </p:nvSpPr>
        <p:spPr>
          <a:xfrm>
            <a:off x="4023360" y="1729440"/>
            <a:ext cx="118044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US" sz="2200" spc="-1" strike="noStrike">
              <a:solidFill>
                <a:srgbClr val="000000"/>
              </a:solidFill>
              <a:latin typeface="Arial"/>
            </a:endParaRPr>
          </a:p>
        </p:txBody>
      </p:sp>
      <p:sp>
        <p:nvSpPr>
          <p:cNvPr id="150" name="CustomShape 7"/>
          <p:cNvSpPr/>
          <p:nvPr/>
        </p:nvSpPr>
        <p:spPr>
          <a:xfrm>
            <a:off x="7680960" y="428976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US" sz="2200" spc="-1" strike="noStrike">
              <a:solidFill>
                <a:srgbClr val="000000"/>
              </a:solidFill>
              <a:latin typeface="Arial"/>
            </a:endParaRPr>
          </a:p>
        </p:txBody>
      </p:sp>
      <p:sp>
        <p:nvSpPr>
          <p:cNvPr id="151" name="CustomShape 8"/>
          <p:cNvSpPr/>
          <p:nvPr/>
        </p:nvSpPr>
        <p:spPr>
          <a:xfrm>
            <a:off x="2834640" y="512100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53" name="CustomShape 2"/>
          <p:cNvSpPr/>
          <p:nvPr/>
        </p:nvSpPr>
        <p:spPr>
          <a:xfrm>
            <a:off x="263520" y="6267600"/>
            <a:ext cx="10469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solidFill>
                <a:srgbClr val="000000"/>
              </a:solidFill>
              <a:latin typeface="Arial"/>
            </a:endParaRPr>
          </a:p>
        </p:txBody>
      </p:sp>
      <p:sp>
        <p:nvSpPr>
          <p:cNvPr id="154" name="CustomShape 3"/>
          <p:cNvSpPr/>
          <p:nvPr/>
        </p:nvSpPr>
        <p:spPr>
          <a:xfrm>
            <a:off x="2011680" y="3017880"/>
            <a:ext cx="4289400" cy="291780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5" name="CustomShape 4"/>
          <p:cNvSpPr/>
          <p:nvPr/>
        </p:nvSpPr>
        <p:spPr>
          <a:xfrm>
            <a:off x="3566160" y="1189080"/>
            <a:ext cx="4289400" cy="291780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6" name="CustomShape 5"/>
          <p:cNvSpPr/>
          <p:nvPr/>
        </p:nvSpPr>
        <p:spPr>
          <a:xfrm>
            <a:off x="5212080" y="3017880"/>
            <a:ext cx="4289400" cy="291780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7" name="CustomShape 6"/>
          <p:cNvSpPr/>
          <p:nvPr/>
        </p:nvSpPr>
        <p:spPr>
          <a:xfrm>
            <a:off x="4023360" y="1729440"/>
            <a:ext cx="118044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US" sz="2200" spc="-1" strike="noStrike">
              <a:solidFill>
                <a:srgbClr val="000000"/>
              </a:solidFill>
              <a:latin typeface="Arial"/>
            </a:endParaRPr>
          </a:p>
        </p:txBody>
      </p:sp>
      <p:sp>
        <p:nvSpPr>
          <p:cNvPr id="158" name="CustomShape 7"/>
          <p:cNvSpPr/>
          <p:nvPr/>
        </p:nvSpPr>
        <p:spPr>
          <a:xfrm>
            <a:off x="7680960" y="428976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US" sz="2200" spc="-1" strike="noStrike">
              <a:solidFill>
                <a:srgbClr val="000000"/>
              </a:solidFill>
              <a:latin typeface="Arial"/>
            </a:endParaRPr>
          </a:p>
        </p:txBody>
      </p:sp>
      <p:sp>
        <p:nvSpPr>
          <p:cNvPr id="159" name="CustomShape 8"/>
          <p:cNvSpPr/>
          <p:nvPr/>
        </p:nvSpPr>
        <p:spPr>
          <a:xfrm>
            <a:off x="2834640" y="512100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solidFill>
                <a:srgbClr val="000000"/>
              </a:solidFill>
              <a:latin typeface="Arial"/>
            </a:endParaRPr>
          </a:p>
        </p:txBody>
      </p:sp>
      <p:sp>
        <p:nvSpPr>
          <p:cNvPr id="160" name="CustomShape 9"/>
          <p:cNvSpPr/>
          <p:nvPr/>
        </p:nvSpPr>
        <p:spPr>
          <a:xfrm>
            <a:off x="5212080" y="429804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62" name="CustomShape 2"/>
          <p:cNvSpPr/>
          <p:nvPr/>
        </p:nvSpPr>
        <p:spPr>
          <a:xfrm>
            <a:off x="263520" y="6267600"/>
            <a:ext cx="10469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solidFill>
                <a:srgbClr val="000000"/>
              </a:solidFill>
              <a:latin typeface="Arial"/>
            </a:endParaRPr>
          </a:p>
        </p:txBody>
      </p:sp>
      <p:sp>
        <p:nvSpPr>
          <p:cNvPr id="163" name="CustomShape 3"/>
          <p:cNvSpPr/>
          <p:nvPr/>
        </p:nvSpPr>
        <p:spPr>
          <a:xfrm>
            <a:off x="2011680" y="3017880"/>
            <a:ext cx="4289400" cy="291780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4" name="CustomShape 4"/>
          <p:cNvSpPr/>
          <p:nvPr/>
        </p:nvSpPr>
        <p:spPr>
          <a:xfrm>
            <a:off x="3566160" y="1189080"/>
            <a:ext cx="4289400" cy="291780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5" name="CustomShape 5"/>
          <p:cNvSpPr/>
          <p:nvPr/>
        </p:nvSpPr>
        <p:spPr>
          <a:xfrm>
            <a:off x="5212080" y="3017880"/>
            <a:ext cx="4289400" cy="291780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6" name="CustomShape 6"/>
          <p:cNvSpPr/>
          <p:nvPr/>
        </p:nvSpPr>
        <p:spPr>
          <a:xfrm>
            <a:off x="4023360" y="1729440"/>
            <a:ext cx="118044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US" sz="2200" spc="-1" strike="noStrike">
              <a:solidFill>
                <a:srgbClr val="000000"/>
              </a:solidFill>
              <a:latin typeface="Arial"/>
            </a:endParaRPr>
          </a:p>
        </p:txBody>
      </p:sp>
      <p:sp>
        <p:nvSpPr>
          <p:cNvPr id="167" name="CustomShape 7"/>
          <p:cNvSpPr/>
          <p:nvPr/>
        </p:nvSpPr>
        <p:spPr>
          <a:xfrm>
            <a:off x="7680960" y="428976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US" sz="2200" spc="-1" strike="noStrike">
              <a:solidFill>
                <a:srgbClr val="000000"/>
              </a:solidFill>
              <a:latin typeface="Arial"/>
            </a:endParaRPr>
          </a:p>
        </p:txBody>
      </p:sp>
      <p:sp>
        <p:nvSpPr>
          <p:cNvPr id="168" name="CustomShape 8"/>
          <p:cNvSpPr/>
          <p:nvPr/>
        </p:nvSpPr>
        <p:spPr>
          <a:xfrm>
            <a:off x="2834640" y="512100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solidFill>
                <a:srgbClr val="000000"/>
              </a:solidFill>
              <a:latin typeface="Arial"/>
            </a:endParaRPr>
          </a:p>
        </p:txBody>
      </p:sp>
      <p:sp>
        <p:nvSpPr>
          <p:cNvPr id="169" name="CustomShape 9"/>
          <p:cNvSpPr/>
          <p:nvPr/>
        </p:nvSpPr>
        <p:spPr>
          <a:xfrm>
            <a:off x="5212080" y="429804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US" sz="2200" spc="-1" strike="noStrike">
              <a:solidFill>
                <a:srgbClr val="000000"/>
              </a:solidFill>
              <a:latin typeface="Arial"/>
            </a:endParaRPr>
          </a:p>
        </p:txBody>
      </p:sp>
      <p:sp>
        <p:nvSpPr>
          <p:cNvPr id="170" name="CustomShape 10"/>
          <p:cNvSpPr/>
          <p:nvPr/>
        </p:nvSpPr>
        <p:spPr>
          <a:xfrm>
            <a:off x="3931920" y="320076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Bearable</a:t>
            </a:r>
            <a:endParaRPr b="0" lang="en-US" sz="2200" spc="-1" strike="noStrike">
              <a:solidFill>
                <a:srgbClr val="000000"/>
              </a:solidFill>
              <a:latin typeface="Arial"/>
            </a:endParaRPr>
          </a:p>
        </p:txBody>
      </p:sp>
      <p:sp>
        <p:nvSpPr>
          <p:cNvPr id="171" name="CustomShape 11"/>
          <p:cNvSpPr/>
          <p:nvPr/>
        </p:nvSpPr>
        <p:spPr>
          <a:xfrm>
            <a:off x="5852160" y="328392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Equitable</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73" name="CustomShape 2"/>
          <p:cNvSpPr/>
          <p:nvPr/>
        </p:nvSpPr>
        <p:spPr>
          <a:xfrm>
            <a:off x="263520" y="6267600"/>
            <a:ext cx="10469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solidFill>
                <a:srgbClr val="000000"/>
              </a:solidFill>
              <a:latin typeface="Arial"/>
            </a:endParaRPr>
          </a:p>
        </p:txBody>
      </p:sp>
      <p:sp>
        <p:nvSpPr>
          <p:cNvPr id="174" name="CustomShape 3"/>
          <p:cNvSpPr/>
          <p:nvPr/>
        </p:nvSpPr>
        <p:spPr>
          <a:xfrm>
            <a:off x="2011680" y="3017880"/>
            <a:ext cx="4289400" cy="291780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5" name="CustomShape 4"/>
          <p:cNvSpPr/>
          <p:nvPr/>
        </p:nvSpPr>
        <p:spPr>
          <a:xfrm>
            <a:off x="3566160" y="1189080"/>
            <a:ext cx="4289400" cy="291780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6" name="CustomShape 5"/>
          <p:cNvSpPr/>
          <p:nvPr/>
        </p:nvSpPr>
        <p:spPr>
          <a:xfrm>
            <a:off x="5212080" y="3017880"/>
            <a:ext cx="4289400" cy="291780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7" name="CustomShape 6"/>
          <p:cNvSpPr/>
          <p:nvPr/>
        </p:nvSpPr>
        <p:spPr>
          <a:xfrm>
            <a:off x="4023360" y="1729440"/>
            <a:ext cx="118044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US" sz="2200" spc="-1" strike="noStrike">
              <a:solidFill>
                <a:srgbClr val="000000"/>
              </a:solidFill>
              <a:latin typeface="Arial"/>
            </a:endParaRPr>
          </a:p>
        </p:txBody>
      </p:sp>
      <p:sp>
        <p:nvSpPr>
          <p:cNvPr id="178" name="CustomShape 7"/>
          <p:cNvSpPr/>
          <p:nvPr/>
        </p:nvSpPr>
        <p:spPr>
          <a:xfrm>
            <a:off x="4775040" y="357480"/>
            <a:ext cx="21661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u="sng">
                <a:solidFill>
                  <a:srgbClr val="c9211e"/>
                </a:solidFill>
                <a:uFillTx/>
                <a:latin typeface="DejaVu Sans"/>
                <a:ea typeface="DejaVu Sans"/>
              </a:rPr>
              <a:t>Sustainable</a:t>
            </a:r>
            <a:endParaRPr b="0" lang="en-US" sz="2200" spc="-1" strike="noStrike">
              <a:solidFill>
                <a:srgbClr val="000000"/>
              </a:solidFill>
              <a:latin typeface="Arial"/>
            </a:endParaRPr>
          </a:p>
        </p:txBody>
      </p:sp>
      <p:sp>
        <p:nvSpPr>
          <p:cNvPr id="179" name="CustomShape 8"/>
          <p:cNvSpPr/>
          <p:nvPr/>
        </p:nvSpPr>
        <p:spPr>
          <a:xfrm>
            <a:off x="7680960" y="428976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US" sz="2200" spc="-1" strike="noStrike">
              <a:solidFill>
                <a:srgbClr val="000000"/>
              </a:solidFill>
              <a:latin typeface="Arial"/>
            </a:endParaRPr>
          </a:p>
        </p:txBody>
      </p:sp>
      <p:sp>
        <p:nvSpPr>
          <p:cNvPr id="180" name="CustomShape 9"/>
          <p:cNvSpPr/>
          <p:nvPr/>
        </p:nvSpPr>
        <p:spPr>
          <a:xfrm>
            <a:off x="2834640" y="512100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solidFill>
                <a:srgbClr val="000000"/>
              </a:solidFill>
              <a:latin typeface="Arial"/>
            </a:endParaRPr>
          </a:p>
        </p:txBody>
      </p:sp>
      <p:sp>
        <p:nvSpPr>
          <p:cNvPr id="181" name="CustomShape 10"/>
          <p:cNvSpPr/>
          <p:nvPr/>
        </p:nvSpPr>
        <p:spPr>
          <a:xfrm>
            <a:off x="5212080" y="429804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US" sz="2200" spc="-1" strike="noStrike">
              <a:solidFill>
                <a:srgbClr val="000000"/>
              </a:solidFill>
              <a:latin typeface="Arial"/>
            </a:endParaRPr>
          </a:p>
        </p:txBody>
      </p:sp>
      <p:sp>
        <p:nvSpPr>
          <p:cNvPr id="182" name="CustomShape 11"/>
          <p:cNvSpPr/>
          <p:nvPr/>
        </p:nvSpPr>
        <p:spPr>
          <a:xfrm>
            <a:off x="3931920" y="320076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Bearable</a:t>
            </a:r>
            <a:endParaRPr b="0" lang="en-US" sz="2200" spc="-1" strike="noStrike">
              <a:solidFill>
                <a:srgbClr val="000000"/>
              </a:solidFill>
              <a:latin typeface="Arial"/>
            </a:endParaRPr>
          </a:p>
        </p:txBody>
      </p:sp>
      <p:sp>
        <p:nvSpPr>
          <p:cNvPr id="183" name="CustomShape 12"/>
          <p:cNvSpPr/>
          <p:nvPr/>
        </p:nvSpPr>
        <p:spPr>
          <a:xfrm>
            <a:off x="5852160" y="3283920"/>
            <a:ext cx="2277720" cy="73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Equitable</a:t>
            </a:r>
            <a:endParaRPr b="0" lang="en-US" sz="2200" spc="-1" strike="noStrike">
              <a:solidFill>
                <a:srgbClr val="000000"/>
              </a:solidFill>
              <a:latin typeface="Arial"/>
            </a:endParaRPr>
          </a:p>
        </p:txBody>
      </p:sp>
      <p:sp>
        <p:nvSpPr>
          <p:cNvPr id="184" name="Line 13"/>
          <p:cNvSpPr/>
          <p:nvPr/>
        </p:nvSpPr>
        <p:spPr>
          <a:xfrm>
            <a:off x="5760720" y="822960"/>
            <a:ext cx="360" cy="3017880"/>
          </a:xfrm>
          <a:prstGeom prst="line">
            <a:avLst/>
          </a:prstGeom>
          <a:ln w="109800">
            <a:solidFill>
              <a:srgbClr val="3465a4"/>
            </a:solidFill>
            <a:round/>
            <a:tailEnd len="med" type="triangle" w="med"/>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Sustainability – Implications </a:t>
            </a:r>
            <a:endParaRPr b="0" lang="en-US" sz="2400" spc="-1" strike="noStrike">
              <a:solidFill>
                <a:srgbClr val="000000"/>
              </a:solidFill>
              <a:latin typeface="Arial"/>
            </a:endParaRPr>
          </a:p>
        </p:txBody>
      </p:sp>
      <p:sp>
        <p:nvSpPr>
          <p:cNvPr id="186" name="CustomShape 2"/>
          <p:cNvSpPr/>
          <p:nvPr/>
        </p:nvSpPr>
        <p:spPr>
          <a:xfrm>
            <a:off x="335520" y="1268640"/>
            <a:ext cx="10741680" cy="5029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solidFill>
                <a:srgbClr val="000000"/>
              </a:solidFill>
              <a:latin typeface="Arial"/>
            </a:endParaRPr>
          </a:p>
        </p:txBody>
      </p:sp>
      <p:sp>
        <p:nvSpPr>
          <p:cNvPr id="187" name="CustomShape 3"/>
          <p:cNvSpPr/>
          <p:nvPr/>
        </p:nvSpPr>
        <p:spPr>
          <a:xfrm>
            <a:off x="335520" y="2859120"/>
            <a:ext cx="10573200" cy="1872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88" name="CustomShape 4"/>
          <p:cNvSpPr/>
          <p:nvPr/>
        </p:nvSpPr>
        <p:spPr>
          <a:xfrm>
            <a:off x="263520" y="6411600"/>
            <a:ext cx="10469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109" name="CustomShape 2"/>
          <p:cNvSpPr/>
          <p:nvPr/>
        </p:nvSpPr>
        <p:spPr>
          <a:xfrm>
            <a:off x="335520" y="1268640"/>
            <a:ext cx="10740960" cy="5028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110" name="CustomShape 3"/>
          <p:cNvSpPr/>
          <p:nvPr/>
        </p:nvSpPr>
        <p:spPr>
          <a:xfrm>
            <a:off x="336600" y="3429000"/>
            <a:ext cx="10858680" cy="2050560"/>
          </a:xfrm>
          <a:prstGeom prst="rect">
            <a:avLst/>
          </a:prstGeom>
          <a:noFill/>
          <a:ln w="0">
            <a:noFill/>
          </a:ln>
        </p:spPr>
        <p:style>
          <a:lnRef idx="0"/>
          <a:fillRef idx="0"/>
          <a:effectRef idx="0"/>
          <a:fontRef idx="minor"/>
        </p:style>
        <p:txBody>
          <a:bodyPr lIns="90000" rIns="90000" tIns="45000" bIns="45000" anchor="t">
            <a:noAutofit/>
          </a:bodyPr>
          <a:p>
            <a:pPr marL="216000" indent="-2127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solidFill>
                <a:srgbClr val="000000"/>
              </a:solidFill>
              <a:latin typeface="Arial"/>
            </a:endParaRPr>
          </a:p>
          <a:p>
            <a:pPr marL="216000" indent="-2127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 Characteristics </a:t>
            </a:r>
            <a:endParaRPr b="0" lang="en-US" sz="2400" spc="-1" strike="noStrike">
              <a:solidFill>
                <a:srgbClr val="000000"/>
              </a:solidFill>
              <a:latin typeface="Arial"/>
            </a:endParaRPr>
          </a:p>
        </p:txBody>
      </p:sp>
      <p:sp>
        <p:nvSpPr>
          <p:cNvPr id="190"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191" name="" descr=""/>
          <p:cNvPicPr/>
          <p:nvPr/>
        </p:nvPicPr>
        <p:blipFill>
          <a:blip r:embed="rId1"/>
          <a:stretch/>
        </p:blipFill>
        <p:spPr>
          <a:xfrm>
            <a:off x="2260800" y="1154160"/>
            <a:ext cx="7111800" cy="53625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Era of R</a:t>
            </a:r>
            <a:endParaRPr b="0" lang="en-US" sz="2400" spc="-1" strike="noStrike">
              <a:solidFill>
                <a:srgbClr val="000000"/>
              </a:solidFill>
              <a:latin typeface="Arial"/>
            </a:endParaRPr>
          </a:p>
        </p:txBody>
      </p:sp>
      <p:sp>
        <p:nvSpPr>
          <p:cNvPr id="193"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194" name="CustomShape 3"/>
          <p:cNvSpPr/>
          <p:nvPr/>
        </p:nvSpPr>
        <p:spPr>
          <a:xfrm>
            <a:off x="335520" y="1268280"/>
            <a:ext cx="4221360" cy="5029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US" sz="1800" spc="-1" strike="noStrike">
              <a:solidFill>
                <a:srgbClr val="000000"/>
              </a:solidFill>
              <a:latin typeface="Arial"/>
            </a:endParaRPr>
          </a:p>
        </p:txBody>
      </p:sp>
      <p:pic>
        <p:nvPicPr>
          <p:cNvPr id="195" name="" descr=""/>
          <p:cNvPicPr/>
          <p:nvPr/>
        </p:nvPicPr>
        <p:blipFill>
          <a:blip r:embed="rId1"/>
          <a:stretch/>
        </p:blipFill>
        <p:spPr>
          <a:xfrm>
            <a:off x="4983120" y="360000"/>
            <a:ext cx="7130160" cy="61243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Era of D</a:t>
            </a:r>
            <a:endParaRPr b="0" lang="en-US" sz="2400" spc="-1" strike="noStrike">
              <a:solidFill>
                <a:srgbClr val="000000"/>
              </a:solidFill>
              <a:latin typeface="Arial"/>
            </a:endParaRPr>
          </a:p>
        </p:txBody>
      </p:sp>
      <p:sp>
        <p:nvSpPr>
          <p:cNvPr id="197" name="CustomShape 2"/>
          <p:cNvSpPr/>
          <p:nvPr/>
        </p:nvSpPr>
        <p:spPr>
          <a:xfrm>
            <a:off x="335520" y="1268280"/>
            <a:ext cx="4221360" cy="5029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US" sz="1800" spc="-1" strike="noStrike">
              <a:solidFill>
                <a:srgbClr val="000000"/>
              </a:solidFill>
              <a:latin typeface="Arial"/>
            </a:endParaRPr>
          </a:p>
        </p:txBody>
      </p:sp>
      <p:sp>
        <p:nvSpPr>
          <p:cNvPr id="198" name="CustomShape 3"/>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199" name="" descr=""/>
          <p:cNvPicPr/>
          <p:nvPr/>
        </p:nvPicPr>
        <p:blipFill>
          <a:blip r:embed="rId1"/>
          <a:stretch/>
        </p:blipFill>
        <p:spPr>
          <a:xfrm>
            <a:off x="4983120" y="360000"/>
            <a:ext cx="7130520" cy="61221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964260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End-of-service-life business opportunities for value preservation: Reuse or Recycle?</a:t>
            </a:r>
            <a:endParaRPr b="0" lang="en-US" sz="2400" spc="-1" strike="noStrike">
              <a:solidFill>
                <a:srgbClr val="000000"/>
              </a:solidFill>
              <a:latin typeface="Arial"/>
            </a:endParaRPr>
          </a:p>
        </p:txBody>
      </p:sp>
      <p:pic>
        <p:nvPicPr>
          <p:cNvPr id="201" name="" descr=""/>
          <p:cNvPicPr/>
          <p:nvPr/>
        </p:nvPicPr>
        <p:blipFill>
          <a:blip r:embed="rId1"/>
          <a:stretch/>
        </p:blipFill>
        <p:spPr>
          <a:xfrm>
            <a:off x="1753920" y="1262520"/>
            <a:ext cx="8224200" cy="5100480"/>
          </a:xfrm>
          <a:prstGeom prst="rect">
            <a:avLst/>
          </a:prstGeom>
          <a:ln w="0">
            <a:noFill/>
          </a:ln>
        </p:spPr>
      </p:pic>
      <p:sp>
        <p:nvSpPr>
          <p:cNvPr id="202"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US" sz="2400" spc="-1" strike="noStrike">
              <a:solidFill>
                <a:srgbClr val="000000"/>
              </a:solidFill>
              <a:latin typeface="Arial"/>
            </a:endParaRPr>
          </a:p>
        </p:txBody>
      </p:sp>
      <p:sp>
        <p:nvSpPr>
          <p:cNvPr id="204" name="CustomShape 2"/>
          <p:cNvSpPr/>
          <p:nvPr/>
        </p:nvSpPr>
        <p:spPr>
          <a:xfrm>
            <a:off x="335520" y="1679400"/>
            <a:ext cx="5184720" cy="472608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1" lang="en-US" sz="1800" spc="-1" strike="noStrike">
                <a:solidFill>
                  <a:srgbClr val="ffffff"/>
                </a:solidFill>
                <a:latin typeface="DejaVu Sans"/>
                <a:ea typeface="DejaVu Sans"/>
              </a:rPr>
              <a:t>Circular Economy: </a:t>
            </a:r>
            <a:r>
              <a:rPr b="0" lang="en-US" sz="1800" spc="-1" strike="noStrike">
                <a:solidFill>
                  <a:srgbClr val="ffffff"/>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205" name="" descr=""/>
          <p:cNvPicPr/>
          <p:nvPr/>
        </p:nvPicPr>
        <p:blipFill>
          <a:blip r:embed="rId1"/>
          <a:stretch/>
        </p:blipFill>
        <p:spPr>
          <a:xfrm>
            <a:off x="5525640" y="1679400"/>
            <a:ext cx="5938200" cy="4816440"/>
          </a:xfrm>
          <a:prstGeom prst="rect">
            <a:avLst/>
          </a:prstGeom>
          <a:ln w="0">
            <a:noFill/>
          </a:ln>
        </p:spPr>
      </p:pic>
      <p:sp>
        <p:nvSpPr>
          <p:cNvPr id="206" name="CustomShape 3"/>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US" sz="2400" spc="-1" strike="noStrike">
              <a:solidFill>
                <a:srgbClr val="000000"/>
              </a:solidFill>
              <a:latin typeface="Arial"/>
            </a:endParaRPr>
          </a:p>
        </p:txBody>
      </p:sp>
      <p:sp>
        <p:nvSpPr>
          <p:cNvPr id="208" name="CustomShape 2"/>
          <p:cNvSpPr/>
          <p:nvPr/>
        </p:nvSpPr>
        <p:spPr>
          <a:xfrm>
            <a:off x="335520" y="1679400"/>
            <a:ext cx="5184720" cy="472608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209" name="" descr=""/>
          <p:cNvPicPr/>
          <p:nvPr/>
        </p:nvPicPr>
        <p:blipFill>
          <a:blip r:embed="rId1"/>
          <a:stretch/>
        </p:blipFill>
        <p:spPr>
          <a:xfrm>
            <a:off x="5525640" y="1679400"/>
            <a:ext cx="5938200" cy="4816440"/>
          </a:xfrm>
          <a:prstGeom prst="rect">
            <a:avLst/>
          </a:prstGeom>
          <a:ln w="0">
            <a:noFill/>
          </a:ln>
        </p:spPr>
      </p:pic>
      <p:sp>
        <p:nvSpPr>
          <p:cNvPr id="210" name="CustomShape 3"/>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Absolute decoupling indicators make the difference between the LIE and the CIE visible</a:t>
            </a:r>
            <a:endParaRPr b="0" lang="en-US" sz="2400" spc="-1" strike="noStrike">
              <a:solidFill>
                <a:srgbClr val="000000"/>
              </a:solidFill>
              <a:latin typeface="Arial"/>
            </a:endParaRPr>
          </a:p>
        </p:txBody>
      </p:sp>
      <p:pic>
        <p:nvPicPr>
          <p:cNvPr id="212" name="" descr=""/>
          <p:cNvPicPr/>
          <p:nvPr/>
        </p:nvPicPr>
        <p:blipFill>
          <a:blip r:embed="rId1"/>
          <a:stretch/>
        </p:blipFill>
        <p:spPr>
          <a:xfrm>
            <a:off x="1828800" y="1786320"/>
            <a:ext cx="8224200" cy="4619880"/>
          </a:xfrm>
          <a:prstGeom prst="rect">
            <a:avLst/>
          </a:prstGeom>
          <a:ln w="0">
            <a:noFill/>
          </a:ln>
        </p:spPr>
      </p:pic>
      <p:sp>
        <p:nvSpPr>
          <p:cNvPr id="213"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4406760"/>
            <a:ext cx="10741680" cy="135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Performance Economy</a:t>
            </a:r>
            <a:endParaRPr b="0" lang="en-US" sz="3000" spc="-1" strike="noStrike">
              <a:solidFill>
                <a:srgbClr val="000000"/>
              </a:solidFill>
              <a:latin typeface="Arial"/>
            </a:endParaRPr>
          </a:p>
        </p:txBody>
      </p:sp>
      <p:sp>
        <p:nvSpPr>
          <p:cNvPr id="215" name="CustomShape 2"/>
          <p:cNvSpPr/>
          <p:nvPr/>
        </p:nvSpPr>
        <p:spPr>
          <a:xfrm>
            <a:off x="335520" y="2906640"/>
            <a:ext cx="10741680" cy="148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Performance Economy</a:t>
            </a:r>
            <a:endParaRPr b="0" lang="en-US" sz="2400" spc="-1" strike="noStrike">
              <a:solidFill>
                <a:srgbClr val="000000"/>
              </a:solidFill>
              <a:latin typeface="Arial"/>
            </a:endParaRPr>
          </a:p>
        </p:txBody>
      </p:sp>
      <p:pic>
        <p:nvPicPr>
          <p:cNvPr id="217" name="" descr=""/>
          <p:cNvPicPr/>
          <p:nvPr/>
        </p:nvPicPr>
        <p:blipFill>
          <a:blip r:embed="rId1"/>
          <a:stretch/>
        </p:blipFill>
        <p:spPr>
          <a:xfrm>
            <a:off x="2244960" y="1006920"/>
            <a:ext cx="6893640" cy="5159880"/>
          </a:xfrm>
          <a:prstGeom prst="rect">
            <a:avLst/>
          </a:prstGeom>
          <a:ln w="0">
            <a:noFill/>
          </a:ln>
        </p:spPr>
      </p:pic>
      <p:sp>
        <p:nvSpPr>
          <p:cNvPr id="218"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20" name="CustomShape 2"/>
          <p:cNvSpPr/>
          <p:nvPr/>
        </p:nvSpPr>
        <p:spPr>
          <a:xfrm>
            <a:off x="335520" y="2859120"/>
            <a:ext cx="10573200" cy="1473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sells results instead of objects.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21" name="CustomShape 3"/>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3"/>
          <p:cNvSpPr/>
          <p:nvPr/>
        </p:nvSpPr>
        <p:spPr>
          <a:xfrm>
            <a:off x="335520" y="4406760"/>
            <a:ext cx="10741680" cy="135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News/Updates</a:t>
            </a:r>
            <a:endParaRPr b="0" lang="en-US" sz="3000" spc="-1" strike="noStrike">
              <a:solidFill>
                <a:srgbClr val="000000"/>
              </a:solidFill>
              <a:latin typeface="Arial"/>
            </a:endParaRPr>
          </a:p>
        </p:txBody>
      </p:sp>
      <p:sp>
        <p:nvSpPr>
          <p:cNvPr id="112" name="CustomShape 14"/>
          <p:cNvSpPr/>
          <p:nvPr/>
        </p:nvSpPr>
        <p:spPr>
          <a:xfrm>
            <a:off x="335520" y="2906640"/>
            <a:ext cx="10741680" cy="148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23"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solidFill>
                <a:srgbClr val="000000"/>
              </a:solidFill>
              <a:latin typeface="Arial"/>
            </a:endParaRPr>
          </a:p>
        </p:txBody>
      </p:sp>
      <p:sp>
        <p:nvSpPr>
          <p:cNvPr id="224" name="CustomShape 3"/>
          <p:cNvSpPr/>
          <p:nvPr/>
        </p:nvSpPr>
        <p:spPr>
          <a:xfrm>
            <a:off x="335520" y="1828800"/>
            <a:ext cx="10741680" cy="43329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26"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solidFill>
                <a:srgbClr val="000000"/>
              </a:solidFill>
              <a:latin typeface="Arial"/>
            </a:endParaRPr>
          </a:p>
        </p:txBody>
      </p:sp>
      <p:sp>
        <p:nvSpPr>
          <p:cNvPr id="227" name="CustomShape 3"/>
          <p:cNvSpPr/>
          <p:nvPr/>
        </p:nvSpPr>
        <p:spPr>
          <a:xfrm>
            <a:off x="335520" y="1828800"/>
            <a:ext cx="10741680" cy="43329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solidFill>
                <a:srgbClr val="000000"/>
              </a:solidFill>
              <a:latin typeface="Arial"/>
            </a:endParaRPr>
          </a:p>
          <a:p>
            <a:pPr lvl="1" marL="652320" indent="-1911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29"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solidFill>
                <a:srgbClr val="000000"/>
              </a:solidFill>
              <a:latin typeface="Arial"/>
            </a:endParaRPr>
          </a:p>
        </p:txBody>
      </p:sp>
      <p:sp>
        <p:nvSpPr>
          <p:cNvPr id="230" name="CustomShape 3"/>
          <p:cNvSpPr/>
          <p:nvPr/>
        </p:nvSpPr>
        <p:spPr>
          <a:xfrm>
            <a:off x="335520" y="1828800"/>
            <a:ext cx="10741680" cy="43329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solidFill>
                <a:srgbClr val="000000"/>
              </a:solidFill>
              <a:latin typeface="Arial"/>
            </a:endParaRPr>
          </a:p>
          <a:p>
            <a:pPr lvl="1" marL="652320" indent="-1911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solidFill>
                <a:srgbClr val="000000"/>
              </a:solidFill>
              <a:latin typeface="Arial"/>
            </a:endParaRPr>
          </a:p>
          <a:p>
            <a:pPr lvl="1" marL="652320" indent="-1911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solidFill>
                <a:srgbClr val="000000"/>
              </a:solidFill>
              <a:latin typeface="Arial"/>
            </a:endParaRPr>
          </a:p>
          <a:p>
            <a:pPr lvl="1" marL="652320" indent="-19116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32"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33" name="CustomShape 3"/>
          <p:cNvSpPr/>
          <p:nvPr/>
        </p:nvSpPr>
        <p:spPr>
          <a:xfrm>
            <a:off x="335520" y="1571400"/>
            <a:ext cx="4237560" cy="47260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solidFill>
                <a:srgbClr val="000000"/>
              </a:solidFill>
              <a:latin typeface="Arial"/>
            </a:endParaRPr>
          </a:p>
        </p:txBody>
      </p:sp>
      <p:pic>
        <p:nvPicPr>
          <p:cNvPr id="234" name="" descr=""/>
          <p:cNvPicPr/>
          <p:nvPr/>
        </p:nvPicPr>
        <p:blipFill>
          <a:blip r:embed="rId1"/>
          <a:stretch/>
        </p:blipFill>
        <p:spPr>
          <a:xfrm>
            <a:off x="4173120" y="703800"/>
            <a:ext cx="7420680" cy="50544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36"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37" name="CustomShape 3"/>
          <p:cNvSpPr/>
          <p:nvPr/>
        </p:nvSpPr>
        <p:spPr>
          <a:xfrm>
            <a:off x="335520" y="1571400"/>
            <a:ext cx="4237560" cy="47260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solidFill>
                <a:srgbClr val="000000"/>
              </a:solidFill>
              <a:latin typeface="Arial"/>
            </a:endParaRPr>
          </a:p>
        </p:txBody>
      </p:sp>
      <p:pic>
        <p:nvPicPr>
          <p:cNvPr id="238" name="" descr=""/>
          <p:cNvPicPr/>
          <p:nvPr/>
        </p:nvPicPr>
        <p:blipFill>
          <a:blip r:embed="rId1"/>
          <a:stretch/>
        </p:blipFill>
        <p:spPr>
          <a:xfrm>
            <a:off x="4173120" y="704160"/>
            <a:ext cx="7420680" cy="505440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40"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41" name="CustomShape 3"/>
          <p:cNvSpPr/>
          <p:nvPr/>
        </p:nvSpPr>
        <p:spPr>
          <a:xfrm>
            <a:off x="335520" y="1571400"/>
            <a:ext cx="4237560" cy="47260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solidFill>
                <a:srgbClr val="000000"/>
              </a:solidFill>
              <a:latin typeface="Arial"/>
            </a:endParaRPr>
          </a:p>
          <a:p>
            <a:pPr marL="195120" indent="-1911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US" sz="1800" spc="-1" strike="noStrike">
              <a:solidFill>
                <a:srgbClr val="000000"/>
              </a:solidFill>
              <a:latin typeface="Arial"/>
            </a:endParaRPr>
          </a:p>
        </p:txBody>
      </p:sp>
      <p:pic>
        <p:nvPicPr>
          <p:cNvPr id="242" name="" descr=""/>
          <p:cNvPicPr/>
          <p:nvPr/>
        </p:nvPicPr>
        <p:blipFill>
          <a:blip r:embed="rId1"/>
          <a:stretch/>
        </p:blipFill>
        <p:spPr>
          <a:xfrm>
            <a:off x="4173120" y="704160"/>
            <a:ext cx="7420680" cy="505440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67"/>
          <p:cNvSpPr/>
          <p:nvPr/>
        </p:nvSpPr>
        <p:spPr>
          <a:xfrm>
            <a:off x="335520" y="4406760"/>
            <a:ext cx="10742760" cy="1351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Emerging Technologies for the Circular Economy</a:t>
            </a:r>
            <a:endParaRPr b="0" lang="en-US" sz="3000" spc="-1" strike="noStrike">
              <a:solidFill>
                <a:srgbClr val="000000"/>
              </a:solidFill>
              <a:latin typeface="Arial"/>
            </a:endParaRPr>
          </a:p>
        </p:txBody>
      </p:sp>
      <p:sp>
        <p:nvSpPr>
          <p:cNvPr id="244" name="CustomShape 26"/>
          <p:cNvSpPr/>
          <p:nvPr/>
        </p:nvSpPr>
        <p:spPr>
          <a:xfrm>
            <a:off x="335520" y="2906640"/>
            <a:ext cx="10742760" cy="148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69"/>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US" sz="2400" spc="-1" strike="noStrike">
              <a:solidFill>
                <a:srgbClr val="000000"/>
              </a:solidFill>
              <a:latin typeface="Arial"/>
            </a:endParaRPr>
          </a:p>
        </p:txBody>
      </p:sp>
      <p:sp>
        <p:nvSpPr>
          <p:cNvPr id="246" name="CustomShape 28"/>
          <p:cNvSpPr/>
          <p:nvPr/>
        </p:nvSpPr>
        <p:spPr>
          <a:xfrm>
            <a:off x="335520" y="2091600"/>
            <a:ext cx="10742760" cy="296244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7" name="CustomShape 29"/>
          <p:cNvSpPr/>
          <p:nvPr/>
        </p:nvSpPr>
        <p:spPr>
          <a:xfrm>
            <a:off x="263520" y="6411600"/>
            <a:ext cx="64702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72"/>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US" sz="2400" spc="-1" strike="noStrike">
              <a:solidFill>
                <a:srgbClr val="000000"/>
              </a:solidFill>
              <a:latin typeface="Arial"/>
            </a:endParaRPr>
          </a:p>
        </p:txBody>
      </p:sp>
      <p:sp>
        <p:nvSpPr>
          <p:cNvPr id="249" name="CustomShape 30"/>
          <p:cNvSpPr/>
          <p:nvPr/>
        </p:nvSpPr>
        <p:spPr>
          <a:xfrm>
            <a:off x="335520" y="2091600"/>
            <a:ext cx="10742760" cy="296244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50" name="CustomShape 31"/>
          <p:cNvSpPr/>
          <p:nvPr/>
        </p:nvSpPr>
        <p:spPr>
          <a:xfrm>
            <a:off x="263520" y="6411600"/>
            <a:ext cx="64702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75"/>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US" sz="2400" spc="-1" strike="noStrike">
              <a:solidFill>
                <a:srgbClr val="000000"/>
              </a:solidFill>
              <a:latin typeface="Arial"/>
            </a:endParaRPr>
          </a:p>
        </p:txBody>
      </p:sp>
      <p:sp>
        <p:nvSpPr>
          <p:cNvPr id="252" name="CustomShape 32"/>
          <p:cNvSpPr/>
          <p:nvPr/>
        </p:nvSpPr>
        <p:spPr>
          <a:xfrm>
            <a:off x="335520" y="2091600"/>
            <a:ext cx="10742760" cy="2962440"/>
          </a:xfrm>
          <a:prstGeom prst="rect">
            <a:avLst/>
          </a:prstGeom>
          <a:noFill/>
          <a:ln w="0">
            <a:no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US" sz="1800" spc="-1" strike="noStrike">
              <a:solidFill>
                <a:srgbClr val="000000"/>
              </a:solidFill>
              <a:latin typeface="Arial"/>
            </a:endParaRPr>
          </a:p>
          <a:p>
            <a:pPr lvl="1" marL="432000" indent="-2134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US" sz="1800" spc="-1" strike="noStrike">
              <a:solidFill>
                <a:srgbClr val="000000"/>
              </a:solidFill>
              <a:latin typeface="Arial"/>
            </a:endParaRPr>
          </a:p>
          <a:p>
            <a:pPr lvl="1" marL="432000" indent="-2134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53" name="CustomShape 33"/>
          <p:cNvSpPr/>
          <p:nvPr/>
        </p:nvSpPr>
        <p:spPr>
          <a:xfrm>
            <a:off x="263520" y="6411600"/>
            <a:ext cx="64702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5"/>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Lectures – IoT and Digitalization for the Circular Economy</a:t>
            </a:r>
            <a:endParaRPr b="0" lang="en-US" sz="2400" spc="-1" strike="noStrike">
              <a:solidFill>
                <a:srgbClr val="000000"/>
              </a:solidFill>
              <a:latin typeface="Arial"/>
            </a:endParaRPr>
          </a:p>
        </p:txBody>
      </p:sp>
      <p:sp>
        <p:nvSpPr>
          <p:cNvPr id="114" name="CustomShape 16"/>
          <p:cNvSpPr/>
          <p:nvPr/>
        </p:nvSpPr>
        <p:spPr>
          <a:xfrm>
            <a:off x="335520" y="1268640"/>
            <a:ext cx="10740960" cy="5028480"/>
          </a:xfrm>
          <a:prstGeom prst="rect">
            <a:avLst/>
          </a:prstGeom>
          <a:noFill/>
          <a:ln w="0">
            <a:noFill/>
          </a:ln>
        </p:spPr>
        <p:style>
          <a:lnRef idx="0"/>
          <a:fillRef idx="0"/>
          <a:effectRef idx="0"/>
          <a:fontRef idx="minor"/>
        </p:style>
        <p:txBody>
          <a:bodyPr lIns="90000" rIns="90000" tIns="45000" bIns="45000" anchor="ctr">
            <a:noAutofit/>
          </a:bodyPr>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17.04.2023 → Organization (L00) + Introduction (L01)</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24.04.2023 → Circular Economy (L02) </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08.05.2023 → Lifecycle Assessment – LCA (L03)</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15.05.2023 → Introduction to the Internet of Things (L04)</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22.05.2023 → Internet of Things – Communication + Security and Privacy (L05)</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05.06.2023 → Internet of Things – Data Processing and BigData (L06)</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 </a:t>
            </a:r>
            <a:r>
              <a:rPr b="0" lang="en-US" sz="1800" spc="-1" strike="noStrike">
                <a:solidFill>
                  <a:srgbClr val="000000"/>
                </a:solidFill>
                <a:latin typeface="DejaVu Sans"/>
                <a:ea typeface="DejaVu Sans"/>
              </a:rPr>
              <a:t>Extra MOOC - Foodsharing </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12.06.2023 → Industrial Internet of Things (L07)</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c9211e"/>
                </a:solidFill>
                <a:latin typeface="DejaVu Sans"/>
                <a:ea typeface="DejaVu Sans"/>
              </a:rPr>
              <a:t>19.06.2023 → No Lecture</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c9211e"/>
                </a:solidFill>
                <a:latin typeface="DejaVu Sans"/>
                <a:ea typeface="DejaVu Sans"/>
              </a:rPr>
              <a:t>26.06.2023 → IoT in Mining I (L08)</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c9211e"/>
                </a:solidFill>
                <a:latin typeface="DejaVu Sans"/>
                <a:ea typeface="DejaVu Sans"/>
              </a:rPr>
              <a:t>03.07.2023 → IoT in Mining II (L09)</a:t>
            </a: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          → </a:t>
            </a:r>
            <a:r>
              <a:rPr b="1" lang="en-US" sz="1800" spc="-1" strike="noStrike">
                <a:solidFill>
                  <a:srgbClr val="000000"/>
                </a:solidFill>
                <a:latin typeface="DejaVu Sans"/>
                <a:ea typeface="DejaVu Sans"/>
              </a:rPr>
              <a:t>Technologies for Sustainability – MOOC Content (L10)</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i="1" lang="en-US" sz="1800" spc="-1" strike="noStrike">
                <a:solidFill>
                  <a:srgbClr val="000000"/>
                </a:solidFill>
                <a:latin typeface="DejaVu Sans"/>
                <a:ea typeface="DejaVu Sans"/>
              </a:rPr>
              <a:t>10.07.2023 → Coding Workshop I (Goslar)</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i="1" lang="en-US" sz="1800" spc="-1" strike="noStrike">
                <a:solidFill>
                  <a:srgbClr val="000000"/>
                </a:solidFill>
                <a:latin typeface="DejaVu Sans"/>
                <a:ea typeface="DejaVu Sans"/>
              </a:rPr>
              <a:t>17.07.2023 → Coding Workshop II (Goslar)</a:t>
            </a:r>
            <a:endParaRPr b="0" lang="en-US"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31.07.2023 → Exam Q&amp;A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59"/>
          <p:cNvSpPr/>
          <p:nvPr/>
        </p:nvSpPr>
        <p:spPr>
          <a:xfrm>
            <a:off x="335520" y="4406760"/>
            <a:ext cx="10742760" cy="1351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Digital Circular Economy and Business Models</a:t>
            </a:r>
            <a:endParaRPr b="0" lang="en-US" sz="3000" spc="-1" strike="noStrike">
              <a:solidFill>
                <a:srgbClr val="000000"/>
              </a:solidFill>
              <a:latin typeface="Arial"/>
            </a:endParaRPr>
          </a:p>
        </p:txBody>
      </p:sp>
      <p:sp>
        <p:nvSpPr>
          <p:cNvPr id="255" name="CustomShape 160"/>
          <p:cNvSpPr/>
          <p:nvPr/>
        </p:nvSpPr>
        <p:spPr>
          <a:xfrm>
            <a:off x="335520" y="2906640"/>
            <a:ext cx="10742760" cy="148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6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Circular Economy Business Models</a:t>
            </a:r>
            <a:endParaRPr b="0" lang="en-US" sz="2400" spc="-1" strike="noStrike">
              <a:solidFill>
                <a:srgbClr val="000000"/>
              </a:solidFill>
              <a:latin typeface="Arial"/>
            </a:endParaRPr>
          </a:p>
        </p:txBody>
      </p:sp>
      <p:sp>
        <p:nvSpPr>
          <p:cNvPr id="257" name="CustomShape 162"/>
          <p:cNvSpPr/>
          <p:nvPr/>
        </p:nvSpPr>
        <p:spPr>
          <a:xfrm>
            <a:off x="263520" y="6411600"/>
            <a:ext cx="64702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Geissdoerfer et al. (2018) – </a:t>
            </a:r>
            <a:r>
              <a:rPr b="0" lang="en-US" sz="900" spc="-1" strike="noStrike">
                <a:solidFill>
                  <a:srgbClr val="a6a6a6"/>
                </a:solidFill>
                <a:latin typeface="Roboto"/>
                <a:ea typeface="Roboto"/>
              </a:rPr>
              <a:t>Business models and supply chains for the circular economy.</a:t>
            </a:r>
            <a:endParaRPr b="0" lang="en-US" sz="900" spc="-1" strike="noStrike">
              <a:solidFill>
                <a:srgbClr val="000000"/>
              </a:solidFill>
              <a:latin typeface="Arial"/>
            </a:endParaRPr>
          </a:p>
        </p:txBody>
      </p:sp>
      <p:pic>
        <p:nvPicPr>
          <p:cNvPr id="258" name="" descr=""/>
          <p:cNvPicPr/>
          <p:nvPr/>
        </p:nvPicPr>
        <p:blipFill>
          <a:blip r:embed="rId1"/>
          <a:stretch/>
        </p:blipFill>
        <p:spPr>
          <a:xfrm>
            <a:off x="3200400" y="1274400"/>
            <a:ext cx="5219640" cy="48934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63"/>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#1: A Data-Driven Smart Circular Economy Framework </a:t>
            </a:r>
            <a:endParaRPr b="0" lang="en-US" sz="2400" spc="-1" strike="noStrike">
              <a:solidFill>
                <a:srgbClr val="000000"/>
              </a:solidFill>
              <a:latin typeface="Arial"/>
            </a:endParaRPr>
          </a:p>
        </p:txBody>
      </p:sp>
      <p:sp>
        <p:nvSpPr>
          <p:cNvPr id="260" name="CustomShape 164"/>
          <p:cNvSpPr/>
          <p:nvPr/>
        </p:nvSpPr>
        <p:spPr>
          <a:xfrm>
            <a:off x="263520" y="6411600"/>
            <a:ext cx="7245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261" name="" descr=""/>
          <p:cNvPicPr/>
          <p:nvPr/>
        </p:nvPicPr>
        <p:blipFill>
          <a:blip r:embed="rId1"/>
          <a:stretch/>
        </p:blipFill>
        <p:spPr>
          <a:xfrm>
            <a:off x="470880" y="1371600"/>
            <a:ext cx="10954800" cy="479628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65"/>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#2: Performance Economy and/to Sharing Economy</a:t>
            </a:r>
            <a:endParaRPr b="0" lang="en-US" sz="2400" spc="-1" strike="noStrike">
              <a:solidFill>
                <a:srgbClr val="000000"/>
              </a:solidFill>
              <a:latin typeface="Arial"/>
            </a:endParaRPr>
          </a:p>
        </p:txBody>
      </p:sp>
      <p:sp>
        <p:nvSpPr>
          <p:cNvPr id="263" name="CustomShape 166"/>
          <p:cNvSpPr/>
          <p:nvPr/>
        </p:nvSpPr>
        <p:spPr>
          <a:xfrm>
            <a:off x="263520" y="6411600"/>
            <a:ext cx="64702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64" name="" descr=""/>
          <p:cNvPicPr/>
          <p:nvPr/>
        </p:nvPicPr>
        <p:blipFill>
          <a:blip r:embed="rId1"/>
          <a:stretch/>
        </p:blipFill>
        <p:spPr>
          <a:xfrm>
            <a:off x="566640" y="2167200"/>
            <a:ext cx="10630440" cy="30006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44"/>
          <p:cNvSpPr/>
          <p:nvPr/>
        </p:nvSpPr>
        <p:spPr>
          <a:xfrm>
            <a:off x="335520" y="4406760"/>
            <a:ext cx="10742760" cy="1351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1– Resell?</a:t>
            </a:r>
            <a:endParaRPr b="0" lang="en-US" sz="3000" spc="-1" strike="noStrike">
              <a:solidFill>
                <a:srgbClr val="000000"/>
              </a:solidFill>
              <a:latin typeface="Arial"/>
            </a:endParaRPr>
          </a:p>
        </p:txBody>
      </p:sp>
      <p:sp>
        <p:nvSpPr>
          <p:cNvPr id="266" name="CustomShape 76"/>
          <p:cNvSpPr/>
          <p:nvPr/>
        </p:nvSpPr>
        <p:spPr>
          <a:xfrm>
            <a:off x="335520" y="2906640"/>
            <a:ext cx="10742760" cy="148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46"/>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Resell and Reuse of IT Devices</a:t>
            </a:r>
            <a:endParaRPr b="0" lang="en-US" sz="2400" spc="-1" strike="noStrike">
              <a:solidFill>
                <a:srgbClr val="000000"/>
              </a:solidFill>
              <a:latin typeface="Arial"/>
            </a:endParaRPr>
          </a:p>
        </p:txBody>
      </p:sp>
      <p:sp>
        <p:nvSpPr>
          <p:cNvPr id="268" name="CustomShape 77"/>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69" name="CustomShape 78"/>
          <p:cNvSpPr/>
          <p:nvPr/>
        </p:nvSpPr>
        <p:spPr>
          <a:xfrm>
            <a:off x="267480" y="6345000"/>
            <a:ext cx="6470280" cy="50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https://www.ebay-kleinanzeigen.de</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https://www.momox.co.uk </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https://www.rebuy.de</a:t>
            </a:r>
            <a:endParaRPr b="0" lang="en-US" sz="900" spc="-1" strike="noStrike">
              <a:solidFill>
                <a:srgbClr val="000000"/>
              </a:solidFill>
              <a:latin typeface="Arial"/>
            </a:endParaRPr>
          </a:p>
        </p:txBody>
      </p:sp>
      <p:sp>
        <p:nvSpPr>
          <p:cNvPr id="270" name="CustomShape 79"/>
          <p:cNvSpPr/>
          <p:nvPr/>
        </p:nvSpPr>
        <p:spPr>
          <a:xfrm>
            <a:off x="457200" y="2971800"/>
            <a:ext cx="3424680" cy="1677960"/>
          </a:xfrm>
          <a:prstGeom prst="rect">
            <a:avLst/>
          </a:prstGeom>
          <a:noFill/>
          <a:ln w="0">
            <a:noFill/>
          </a:ln>
        </p:spPr>
        <p:style>
          <a:lnRef idx="0"/>
          <a:fillRef idx="0"/>
          <a:effectRef idx="0"/>
          <a:fontRef idx="minor"/>
        </p:style>
        <p:txBody>
          <a:bodyPr lIns="90000" rIns="90000" tIns="45000" bIns="45000" anchor="t">
            <a:noAutofit/>
          </a:bodyPr>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Momox.co.uk</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Ebay-Kleinanzeigen.de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456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Rebuy.de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50"/>
          <p:cNvSpPr/>
          <p:nvPr/>
        </p:nvSpPr>
        <p:spPr>
          <a:xfrm>
            <a:off x="335520" y="4406760"/>
            <a:ext cx="10742760" cy="1351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2 – Future Resources </a:t>
            </a:r>
            <a:endParaRPr b="0" lang="en-US" sz="3000" spc="-1" strike="noStrike">
              <a:solidFill>
                <a:srgbClr val="000000"/>
              </a:solidFill>
              <a:latin typeface="Arial"/>
            </a:endParaRPr>
          </a:p>
        </p:txBody>
      </p:sp>
      <p:sp>
        <p:nvSpPr>
          <p:cNvPr id="272" name="CustomShape 80"/>
          <p:cNvSpPr/>
          <p:nvPr/>
        </p:nvSpPr>
        <p:spPr>
          <a:xfrm>
            <a:off x="335520" y="2906640"/>
            <a:ext cx="10742760" cy="148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52"/>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Buildings as Material Banks (BAMB)</a:t>
            </a:r>
            <a:endParaRPr b="0" lang="en-US" sz="2400" spc="-1" strike="noStrike">
              <a:solidFill>
                <a:srgbClr val="000000"/>
              </a:solidFill>
              <a:latin typeface="Arial"/>
            </a:endParaRPr>
          </a:p>
        </p:txBody>
      </p:sp>
      <p:sp>
        <p:nvSpPr>
          <p:cNvPr id="274" name="CustomShape 81"/>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5" name="CustomShape 82"/>
          <p:cNvSpPr/>
          <p:nvPr/>
        </p:nvSpPr>
        <p:spPr>
          <a:xfrm>
            <a:off x="263520" y="6411600"/>
            <a:ext cx="64702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https://cordis.europa.eu/project/id/642384</a:t>
            </a:r>
            <a:endParaRPr b="0" lang="en-US" sz="900" spc="-1" strike="noStrike">
              <a:solidFill>
                <a:srgbClr val="000000"/>
              </a:solidFill>
              <a:latin typeface="Arial"/>
            </a:endParaRPr>
          </a:p>
        </p:txBody>
      </p:sp>
      <p:sp>
        <p:nvSpPr>
          <p:cNvPr id="276" name="CustomShape 83"/>
          <p:cNvSpPr/>
          <p:nvPr/>
        </p:nvSpPr>
        <p:spPr>
          <a:xfrm>
            <a:off x="457560" y="1600560"/>
            <a:ext cx="10283400" cy="4339800"/>
          </a:xfrm>
          <a:prstGeom prst="rect">
            <a:avLst/>
          </a:prstGeom>
          <a:noFill/>
          <a:ln w="0">
            <a:noFill/>
          </a:ln>
        </p:spPr>
        <p:style>
          <a:lnRef idx="0"/>
          <a:fillRef idx="0"/>
          <a:effectRef idx="0"/>
          <a:fontRef idx="minor"/>
        </p:style>
        <p:txBody>
          <a:bodyPr lIns="90000" rIns="90000" tIns="45000" bIns="45000" anchor="ctr">
            <a:noAutofit/>
          </a:bodyPr>
          <a:p>
            <a:pPr marL="216000" indent="-214920">
              <a:lnSpc>
                <a:spcPct val="100000"/>
              </a:lnSpc>
              <a:spcBef>
                <a:spcPts val="289"/>
              </a:spcBef>
              <a:buClr>
                <a:srgbClr val="008c4f"/>
              </a:buClr>
              <a:buSzPct val="115000"/>
              <a:buFont typeface="Wingdings 2" charset="2"/>
              <a:buChar char=""/>
            </a:pPr>
            <a:r>
              <a:rPr b="0" lang="en-US" sz="1800" spc="-1" strike="noStrike">
                <a:solidFill>
                  <a:srgbClr val="000000"/>
                </a:solidFill>
                <a:latin typeface="DejaVu Sans"/>
                <a:ea typeface="DejaVu Sans"/>
              </a:rPr>
              <a:t>Integrating “materials passports” with reversible building design to optimise </a:t>
            </a:r>
            <a:r>
              <a:rPr b="0" i="1" lang="en-US" sz="1800" spc="-1" strike="noStrike">
                <a:solidFill>
                  <a:srgbClr val="000000"/>
                </a:solidFill>
                <a:latin typeface="DejaVu Sans"/>
                <a:ea typeface="DejaVu Sans"/>
              </a:rPr>
              <a:t>Circular Industrial Value Chains</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289"/>
              </a:spcBef>
            </a:pPr>
            <a:endParaRPr b="0" lang="en-US" sz="1800" spc="-1" strike="noStrike">
              <a:solidFill>
                <a:srgbClr val="000000"/>
              </a:solidFill>
              <a:latin typeface="Arial"/>
            </a:endParaRPr>
          </a:p>
          <a:p>
            <a:pPr marL="216000" indent="-214920">
              <a:lnSpc>
                <a:spcPct val="100000"/>
              </a:lnSpc>
              <a:spcBef>
                <a:spcPts val="289"/>
              </a:spcBef>
              <a:buClr>
                <a:srgbClr val="008c4f"/>
              </a:buClr>
              <a:buSzPct val="115000"/>
              <a:buFont typeface="Wingdings 2" charset="2"/>
              <a:buChar char=""/>
            </a:pPr>
            <a:r>
              <a:rPr b="0" lang="en-US" sz="1800" spc="-1" strike="noStrike">
                <a:solidFill>
                  <a:srgbClr val="000000"/>
                </a:solidFill>
                <a:latin typeface="DejaVu Sans"/>
                <a:ea typeface="DejaVu Sans"/>
              </a:rPr>
              <a:t>Aims of BAMB:</a:t>
            </a:r>
            <a:endParaRPr b="0" lang="en-US"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Prevention of construction and demolition waste.</a:t>
            </a:r>
            <a:endParaRPr b="0" lang="en-US"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Reduction of virgin resource consumption and the development towards a circular economy through industrial symbiosis.</a:t>
            </a:r>
            <a:endParaRPr b="0" lang="en-US" sz="1800" spc="-1" strike="noStrike">
              <a:solidFill>
                <a:srgbClr val="000000"/>
              </a:solidFill>
              <a:latin typeface="Arial"/>
            </a:endParaRPr>
          </a:p>
          <a:p>
            <a:pPr lvl="1" marL="432000" indent="-214920">
              <a:lnSpc>
                <a:spcPct val="100000"/>
              </a:lnSpc>
              <a:spcBef>
                <a:spcPts val="289"/>
              </a:spcBef>
              <a:buClr>
                <a:srgbClr val="008c4f"/>
              </a:buClr>
              <a:buSzPct val="45000"/>
              <a:buFont typeface="OpenSymbol"/>
              <a:buChar char="—"/>
            </a:pPr>
            <a:r>
              <a:rPr b="0" lang="en-US" sz="1800" spc="-1" strike="noStrike">
                <a:solidFill>
                  <a:srgbClr val="000000"/>
                </a:solidFill>
                <a:latin typeface="DejaVu Sans"/>
                <a:ea typeface="DejaVu Sans"/>
              </a:rPr>
              <a:t>Addressing the challenges mentioned in the </a:t>
            </a:r>
            <a:r>
              <a:rPr b="0" lang="en-US" sz="1800" spc="-1" strike="noStrike" u="sng">
                <a:solidFill>
                  <a:srgbClr val="0000ff"/>
                </a:solidFill>
                <a:uFillTx/>
                <a:latin typeface="DejaVu Sans"/>
                <a:ea typeface="DejaVu Sans"/>
                <a:hlinkClick r:id="rId1"/>
              </a:rPr>
              <a:t>Work Programme on Climate action, environment, resource efficiency and raw materials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56"/>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Landfill Mining</a:t>
            </a:r>
            <a:endParaRPr b="0" lang="en-US" sz="2400" spc="-1" strike="noStrike">
              <a:solidFill>
                <a:srgbClr val="000000"/>
              </a:solidFill>
              <a:latin typeface="Arial"/>
            </a:endParaRPr>
          </a:p>
        </p:txBody>
      </p:sp>
      <p:sp>
        <p:nvSpPr>
          <p:cNvPr id="278" name="CustomShape 84"/>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9" name="CustomShape 86"/>
          <p:cNvSpPr/>
          <p:nvPr/>
        </p:nvSpPr>
        <p:spPr>
          <a:xfrm>
            <a:off x="263520" y="6411600"/>
            <a:ext cx="64702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Laner et al. (2016) – Quantitative Analysis of Critical Factors for the Climate Impact of Landfill Mining</a:t>
            </a:r>
            <a:endParaRPr b="0" lang="en-US" sz="900" spc="-1" strike="noStrike">
              <a:solidFill>
                <a:srgbClr val="000000"/>
              </a:solidFill>
              <a:latin typeface="Arial"/>
            </a:endParaRPr>
          </a:p>
        </p:txBody>
      </p:sp>
      <p:pic>
        <p:nvPicPr>
          <p:cNvPr id="280" name="" descr=""/>
          <p:cNvPicPr/>
          <p:nvPr/>
        </p:nvPicPr>
        <p:blipFill>
          <a:blip r:embed="rId1"/>
          <a:stretch/>
        </p:blipFill>
        <p:spPr>
          <a:xfrm>
            <a:off x="1371600" y="1440360"/>
            <a:ext cx="9030240" cy="47275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85"/>
          <p:cNvSpPr/>
          <p:nvPr/>
        </p:nvSpPr>
        <p:spPr>
          <a:xfrm>
            <a:off x="335520" y="4406760"/>
            <a:ext cx="10742760" cy="1351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3 – Digital Twins</a:t>
            </a:r>
            <a:endParaRPr b="0" lang="en-US" sz="3000" spc="-1" strike="noStrike">
              <a:solidFill>
                <a:srgbClr val="000000"/>
              </a:solidFill>
              <a:latin typeface="Arial"/>
            </a:endParaRPr>
          </a:p>
        </p:txBody>
      </p:sp>
      <p:sp>
        <p:nvSpPr>
          <p:cNvPr id="282" name="CustomShape 34"/>
          <p:cNvSpPr/>
          <p:nvPr/>
        </p:nvSpPr>
        <p:spPr>
          <a:xfrm>
            <a:off x="335520" y="2906640"/>
            <a:ext cx="10742760" cy="148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7"/>
          <p:cNvSpPr/>
          <p:nvPr/>
        </p:nvSpPr>
        <p:spPr>
          <a:xfrm>
            <a:off x="53964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Exercises – IoT and Digitalization for the Circular Economy</a:t>
            </a:r>
            <a:endParaRPr b="0" lang="en-US" sz="2400" spc="-1" strike="noStrike">
              <a:solidFill>
                <a:srgbClr val="000000"/>
              </a:solidFill>
              <a:latin typeface="Arial"/>
            </a:endParaRPr>
          </a:p>
        </p:txBody>
      </p:sp>
      <p:sp>
        <p:nvSpPr>
          <p:cNvPr id="116" name="CustomShape 18"/>
          <p:cNvSpPr/>
          <p:nvPr/>
        </p:nvSpPr>
        <p:spPr>
          <a:xfrm>
            <a:off x="539640" y="1268640"/>
            <a:ext cx="10744560" cy="50320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17.04.2023 → Exercise 01 – Carbon Footprint</a:t>
            </a:r>
            <a:endParaRPr b="0" lang="en-US"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24.04.2023 → Exercise 02 – Performance Economy</a:t>
            </a:r>
            <a:endParaRPr b="0" lang="en-US"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01.05.2023 → Exercise 03 – Your Favourite Fruit or Vegetable</a:t>
            </a:r>
            <a:endParaRPr b="0" lang="en-US"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08.05.2023 → Exercise 04 – LCA of Your Favourite Fruit or Vegetable</a:t>
            </a:r>
            <a:endParaRPr b="0" lang="en-US"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12.06.2023 → Exercise 05 – Industrial IoT</a:t>
            </a:r>
            <a:endParaRPr b="0" lang="en-US"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1" lang="en-GB" sz="1800" spc="-1" strike="noStrike">
                <a:solidFill>
                  <a:srgbClr val="c9211e"/>
                </a:solidFill>
                <a:latin typeface="DejaVu Sans"/>
                <a:ea typeface="DejaVu Sans"/>
              </a:rPr>
              <a:t>03.07.2023</a:t>
            </a:r>
            <a:r>
              <a:rPr b="0" lang="en-GB" sz="1800" spc="-1" strike="noStrike">
                <a:solidFill>
                  <a:srgbClr val="000000"/>
                </a:solidFill>
                <a:latin typeface="DejaVu Sans"/>
                <a:ea typeface="DejaVu Sans"/>
              </a:rPr>
              <a:t> → Exercise 06 – IoT in Mining</a:t>
            </a:r>
            <a:endParaRPr b="0" lang="en-US" sz="1800" spc="-1" strike="noStrike">
              <a:solidFill>
                <a:srgbClr val="000000"/>
              </a:solidFill>
              <a:latin typeface="Arial"/>
            </a:endParaRPr>
          </a:p>
          <a:p>
            <a:pPr marL="195120" indent="-193680">
              <a:lnSpc>
                <a:spcPct val="100000"/>
              </a:lnSpc>
              <a:spcBef>
                <a:spcPts val="360"/>
              </a:spcBef>
              <a:buClr>
                <a:srgbClr val="008c4f"/>
              </a:buClr>
              <a:buSzPct val="80000"/>
              <a:buFont typeface="Wingdings" charset="2"/>
              <a:buChar char=""/>
            </a:pPr>
            <a:r>
              <a:rPr b="1" lang="en-GB" sz="1800" spc="-1" strike="noStrike">
                <a:solidFill>
                  <a:srgbClr val="c9211e"/>
                </a:solidFill>
                <a:latin typeface="DejaVu Sans"/>
                <a:ea typeface="DejaVu Sans"/>
              </a:rPr>
              <a:t>10.07.2023</a:t>
            </a:r>
            <a:r>
              <a:rPr b="0" lang="en-GB" sz="1800" spc="-1" strike="noStrike">
                <a:solidFill>
                  <a:srgbClr val="000000"/>
                </a:solidFill>
                <a:latin typeface="DejaVu Sans"/>
                <a:ea typeface="DejaVu Sans"/>
              </a:rPr>
              <a:t> → Exercise 07 – Technology Assessment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87"/>
          <p:cNvSpPr/>
          <p:nvPr/>
        </p:nvSpPr>
        <p:spPr>
          <a:xfrm>
            <a:off x="335520" y="764640"/>
            <a:ext cx="10749960" cy="50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Definitions</a:t>
            </a:r>
            <a:endParaRPr b="0" lang="en-US" sz="2400" spc="-1" strike="noStrike">
              <a:solidFill>
                <a:srgbClr val="000000"/>
              </a:solidFill>
              <a:latin typeface="Arial"/>
            </a:endParaRPr>
          </a:p>
        </p:txBody>
      </p:sp>
      <p:pic>
        <p:nvPicPr>
          <p:cNvPr id="284" name="" descr=""/>
          <p:cNvPicPr/>
          <p:nvPr/>
        </p:nvPicPr>
        <p:blipFill>
          <a:blip r:embed="rId1"/>
          <a:stretch/>
        </p:blipFill>
        <p:spPr>
          <a:xfrm>
            <a:off x="1506240" y="1398240"/>
            <a:ext cx="8459280" cy="4909680"/>
          </a:xfrm>
          <a:prstGeom prst="rect">
            <a:avLst/>
          </a:prstGeom>
          <a:ln w="0">
            <a:noFill/>
          </a:ln>
        </p:spPr>
      </p:pic>
      <p:sp>
        <p:nvSpPr>
          <p:cNvPr id="285" name="CustomShape 35"/>
          <p:cNvSpPr/>
          <p:nvPr/>
        </p:nvSpPr>
        <p:spPr>
          <a:xfrm>
            <a:off x="263520" y="6411600"/>
            <a:ext cx="8787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Negri et al. (2017) – A Review of the Roles of Digital Twin in CPS-based Production Systems – https://doi.org/10.1016/j.promfg.2017.07.198</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89"/>
          <p:cNvSpPr/>
          <p:nvPr/>
        </p:nvSpPr>
        <p:spPr>
          <a:xfrm>
            <a:off x="263520" y="6391440"/>
            <a:ext cx="11011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for BEVs from </a:t>
            </a:r>
            <a:r>
              <a:rPr b="0" lang="en-US" sz="900" spc="-1" strike="noStrike" u="sng">
                <a:solidFill>
                  <a:srgbClr val="0000ff"/>
                </a:solidFill>
                <a:uFillTx/>
                <a:latin typeface="Roboto"/>
                <a:ea typeface="DejaVu Sans"/>
                <a:hlinkClick r:id="rId1"/>
              </a:rPr>
              <a:t>https://www.comsol.com/blogs/digital-twins-not-just-hype/</a:t>
            </a:r>
            <a:endParaRPr b="0" lang="en-US" sz="900" spc="-1" strike="noStrike">
              <a:solidFill>
                <a:srgbClr val="000000"/>
              </a:solidFill>
              <a:latin typeface="Arial"/>
            </a:endParaRPr>
          </a:p>
        </p:txBody>
      </p:sp>
      <p:sp>
        <p:nvSpPr>
          <p:cNvPr id="287" name="CustomShape 36"/>
          <p:cNvSpPr/>
          <p:nvPr/>
        </p:nvSpPr>
        <p:spPr>
          <a:xfrm>
            <a:off x="7810200" y="2963880"/>
            <a:ext cx="34275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800" spc="-1" strike="noStrike">
                <a:solidFill>
                  <a:srgbClr val="000000"/>
                </a:solidFill>
                <a:latin typeface="DejaVu Sans"/>
                <a:ea typeface="DejaVu Sans"/>
              </a:rPr>
              <a:t>The digital twin concept exemplified on a battery pack of a BEV.</a:t>
            </a:r>
            <a:endParaRPr b="0" lang="en-US" sz="1800" spc="-1" strike="noStrike">
              <a:solidFill>
                <a:srgbClr val="000000"/>
              </a:solidFill>
              <a:latin typeface="Arial"/>
            </a:endParaRPr>
          </a:p>
        </p:txBody>
      </p:sp>
      <p:sp>
        <p:nvSpPr>
          <p:cNvPr id="288" name="CustomShape 37"/>
          <p:cNvSpPr/>
          <p:nvPr/>
        </p:nvSpPr>
        <p:spPr>
          <a:xfrm>
            <a:off x="335520" y="764640"/>
            <a:ext cx="10749960" cy="50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1: Automotive Industry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pic>
        <p:nvPicPr>
          <p:cNvPr id="289" name="" descr=""/>
          <p:cNvPicPr/>
          <p:nvPr/>
        </p:nvPicPr>
        <p:blipFill>
          <a:blip r:embed="rId2"/>
          <a:stretch/>
        </p:blipFill>
        <p:spPr>
          <a:xfrm>
            <a:off x="1385640" y="1469880"/>
            <a:ext cx="6130080" cy="513612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92"/>
          <p:cNvSpPr/>
          <p:nvPr/>
        </p:nvSpPr>
        <p:spPr>
          <a:xfrm>
            <a:off x="370080" y="6194160"/>
            <a:ext cx="110116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Dembski, Fabian, et al. "Urban digital twins for smart cities and citizens: the case study of Herrenberg, Germany." </a:t>
            </a:r>
            <a:r>
              <a:rPr b="0" i="1" lang="en-US" sz="900" spc="-1" strike="noStrike">
                <a:solidFill>
                  <a:srgbClr val="a6a6a6"/>
                </a:solidFill>
                <a:latin typeface="Roboto"/>
                <a:ea typeface="DejaVu Sans"/>
              </a:rPr>
              <a:t>Sustainability</a:t>
            </a:r>
            <a:r>
              <a:rPr b="0" lang="en-US" sz="900" spc="-1" strike="noStrike">
                <a:solidFill>
                  <a:srgbClr val="a6a6a6"/>
                </a:solidFill>
                <a:latin typeface="Roboto"/>
                <a:ea typeface="DejaVu Sans"/>
              </a:rPr>
              <a:t> 12.6 (2020): 2307</a:t>
            </a:r>
            <a:br>
              <a:rPr sz="900"/>
            </a:br>
            <a:endParaRPr b="0" lang="en-US" sz="900" spc="-1" strike="noStrike">
              <a:solidFill>
                <a:srgbClr val="000000"/>
              </a:solidFill>
              <a:latin typeface="Arial"/>
            </a:endParaRPr>
          </a:p>
        </p:txBody>
      </p:sp>
      <p:sp>
        <p:nvSpPr>
          <p:cNvPr id="291" name="CustomShape 38"/>
          <p:cNvSpPr/>
          <p:nvPr/>
        </p:nvSpPr>
        <p:spPr>
          <a:xfrm>
            <a:off x="335520" y="764640"/>
            <a:ext cx="10749960" cy="50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2: Smart Cities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pic>
        <p:nvPicPr>
          <p:cNvPr id="292" name="" descr=""/>
          <p:cNvPicPr/>
          <p:nvPr/>
        </p:nvPicPr>
        <p:blipFill>
          <a:blip r:embed="rId1"/>
          <a:stretch/>
        </p:blipFill>
        <p:spPr>
          <a:xfrm>
            <a:off x="438480" y="1600200"/>
            <a:ext cx="6189480" cy="4194720"/>
          </a:xfrm>
          <a:prstGeom prst="rect">
            <a:avLst/>
          </a:prstGeom>
          <a:ln w="0">
            <a:noFill/>
          </a:ln>
        </p:spPr>
      </p:pic>
      <p:sp>
        <p:nvSpPr>
          <p:cNvPr id="293" name="TextShape 1"/>
          <p:cNvSpPr/>
          <p:nvPr/>
        </p:nvSpPr>
        <p:spPr>
          <a:xfrm>
            <a:off x="5112000" y="5629680"/>
            <a:ext cx="2149920" cy="23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700" spc="-1" strike="noStrike">
                <a:solidFill>
                  <a:srgbClr val="000000"/>
                </a:solidFill>
                <a:latin typeface="DejaVu Sans"/>
                <a:ea typeface="DejaVu Sans"/>
              </a:rPr>
              <a:t>© OpenStreetMap contributors</a:t>
            </a:r>
            <a:endParaRPr b="0" lang="en-US" sz="700" spc="-1" strike="noStrike">
              <a:solidFill>
                <a:srgbClr val="000000"/>
              </a:solidFill>
              <a:latin typeface="Arial"/>
            </a:endParaRPr>
          </a:p>
        </p:txBody>
      </p:sp>
      <p:sp>
        <p:nvSpPr>
          <p:cNvPr id="294" name="TextShape 3"/>
          <p:cNvSpPr/>
          <p:nvPr/>
        </p:nvSpPr>
        <p:spPr>
          <a:xfrm>
            <a:off x="6858000" y="1600200"/>
            <a:ext cx="4113360" cy="4570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115000"/>
              <a:buFont typeface="Wingdings 2" charset="2"/>
              <a:buChar char=""/>
            </a:pPr>
            <a:r>
              <a:rPr b="0" lang="en-US" sz="2200" spc="-1" strike="noStrike">
                <a:solidFill>
                  <a:srgbClr val="000000"/>
                </a:solidFill>
                <a:latin typeface="DejaVu Sans"/>
                <a:ea typeface="DejaVu Sans"/>
              </a:rPr>
              <a:t>Digital Twin of Herrenberg</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Mathematical street network model with space syntax</a:t>
            </a:r>
            <a:endParaRPr b="0" lang="en-US"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Used to indicate high/low potentials of traffic.</a:t>
            </a:r>
            <a:endParaRPr b="0" lang="en-US"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Sensor network</a:t>
            </a:r>
            <a:endParaRPr b="0" lang="en-US"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Temperature</a:t>
            </a:r>
            <a:endParaRPr b="0" lang="en-US"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Humidity</a:t>
            </a:r>
            <a:endParaRPr b="0" lang="en-US"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Particulate Matter</a:t>
            </a:r>
            <a:endParaRPr b="0" lang="en-US"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Air-flow simulation</a:t>
            </a:r>
            <a:endParaRPr b="0" lang="en-US" sz="1500" spc="-1" strike="noStrike">
              <a:solidFill>
                <a:srgbClr val="000000"/>
              </a:solidFill>
              <a:latin typeface="Arial"/>
            </a:endParaRPr>
          </a:p>
          <a:p>
            <a:pPr lvl="1" marL="432000" indent="-216000">
              <a:lnSpc>
                <a:spcPct val="100000"/>
              </a:lnSpc>
              <a:buClr>
                <a:srgbClr val="008c4f"/>
              </a:buClr>
              <a:buSzPct val="45000"/>
              <a:buFont typeface="OpenSymbol"/>
              <a:buChar char="—"/>
            </a:pPr>
            <a:r>
              <a:rPr b="0" lang="en-US" sz="1500" spc="-1" strike="noStrike">
                <a:solidFill>
                  <a:srgbClr val="000000"/>
                </a:solidFill>
                <a:latin typeface="DejaVu Sans"/>
                <a:ea typeface="DejaVu Sans"/>
              </a:rPr>
              <a:t>Simulation and combination of data relates emissions to potential volume of traffic using wind, humidity, temperature and particulate matter data.</a:t>
            </a:r>
            <a:endParaRPr b="0" lang="en-US" sz="1500" spc="-1" strike="noStrike">
              <a:solidFill>
                <a:srgbClr val="000000"/>
              </a:solidFill>
              <a:latin typeface="Arial"/>
            </a:endParaRPr>
          </a:p>
          <a:p>
            <a:pPr marL="216000" indent="-216000">
              <a:lnSpc>
                <a:spcPct val="100000"/>
              </a:lnSpc>
              <a:buClr>
                <a:srgbClr val="008c4f"/>
              </a:buClr>
              <a:buSzPct val="115000"/>
              <a:buFont typeface="Wingdings 2" charset="2"/>
              <a:buChar char=""/>
            </a:pPr>
            <a:r>
              <a:rPr b="0" lang="en-US" sz="1500" spc="-1" strike="noStrike">
                <a:solidFill>
                  <a:srgbClr val="000000"/>
                </a:solidFill>
                <a:latin typeface="DejaVu Sans"/>
                <a:ea typeface="DejaVu Sans"/>
              </a:rPr>
              <a:t>3D Visualization of the above using Virtual Reality (VR)</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94"/>
          <p:cNvSpPr/>
          <p:nvPr/>
        </p:nvSpPr>
        <p:spPr>
          <a:xfrm>
            <a:off x="263520" y="6406920"/>
            <a:ext cx="11011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a6a6a6"/>
                </a:solidFill>
                <a:uFillTx/>
                <a:latin typeface="Roboto"/>
                <a:ea typeface="DejaVu Sans"/>
              </a:rPr>
              <a:t>Image recreated from: </a:t>
            </a:r>
            <a:r>
              <a:rPr b="0" lang="en-US" sz="900" spc="-1" strike="noStrike" u="sng">
                <a:solidFill>
                  <a:srgbClr val="0000ff"/>
                </a:solidFill>
                <a:uFillTx/>
                <a:latin typeface="Roboto"/>
                <a:ea typeface="DejaVu Sans"/>
                <a:hlinkClick r:id="rId1"/>
              </a:rPr>
              <a:t>https://www.comsol.com/blogs/digital-twins-not-just-hype/</a:t>
            </a:r>
            <a:endParaRPr b="0" lang="en-US" sz="900" spc="-1" strike="noStrike">
              <a:solidFill>
                <a:srgbClr val="000000"/>
              </a:solidFill>
              <a:latin typeface="Arial"/>
            </a:endParaRPr>
          </a:p>
        </p:txBody>
      </p:sp>
      <p:sp>
        <p:nvSpPr>
          <p:cNvPr id="296" name="CustomShape 39"/>
          <p:cNvSpPr/>
          <p:nvPr/>
        </p:nvSpPr>
        <p:spPr>
          <a:xfrm>
            <a:off x="5029200" y="4727160"/>
            <a:ext cx="552456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100" spc="-1" strike="noStrike">
                <a:solidFill>
                  <a:srgbClr val="333333"/>
                </a:solidFill>
                <a:latin typeface="DejaVu Sans"/>
                <a:ea typeface="DejaVu Sans"/>
              </a:rPr>
              <a:t>The figure shows some of the most important subsystems in a fighter jet. A digital twin consists of many different subspaces containing models, simulation data, measured data, and reports for each of the subsystems of the airplane</a:t>
            </a:r>
            <a:endParaRPr b="0" lang="en-US" sz="1100" spc="-1" strike="noStrike">
              <a:solidFill>
                <a:srgbClr val="000000"/>
              </a:solidFill>
              <a:latin typeface="Arial"/>
            </a:endParaRPr>
          </a:p>
        </p:txBody>
      </p:sp>
      <p:sp>
        <p:nvSpPr>
          <p:cNvPr id="297" name="CustomShape 40"/>
          <p:cNvSpPr/>
          <p:nvPr/>
        </p:nvSpPr>
        <p:spPr>
          <a:xfrm>
            <a:off x="335520" y="764640"/>
            <a:ext cx="10749960" cy="50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3: Aviation and Aerospace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pic>
        <p:nvPicPr>
          <p:cNvPr id="298" name="" descr=""/>
          <p:cNvPicPr/>
          <p:nvPr/>
        </p:nvPicPr>
        <p:blipFill>
          <a:blip r:embed="rId2"/>
          <a:stretch/>
        </p:blipFill>
        <p:spPr>
          <a:xfrm>
            <a:off x="493200" y="1372680"/>
            <a:ext cx="8518320" cy="4292280"/>
          </a:xfrm>
          <a:prstGeom prst="rect">
            <a:avLst/>
          </a:prstGeom>
          <a:ln w="0">
            <a:noFill/>
          </a:ln>
        </p:spPr>
      </p:pic>
      <p:sp>
        <p:nvSpPr>
          <p:cNvPr id="299" name="CustomShape 41"/>
          <p:cNvSpPr/>
          <p:nvPr/>
        </p:nvSpPr>
        <p:spPr>
          <a:xfrm>
            <a:off x="9950040" y="93168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98"/>
          <p:cNvSpPr/>
          <p:nvPr/>
        </p:nvSpPr>
        <p:spPr>
          <a:xfrm>
            <a:off x="263520" y="6391440"/>
            <a:ext cx="110116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from: Rao, Dattaraj Jagdish, and Shraddha Mane. "Digital Twin approach to Clinical DSS with Explainable AI." </a:t>
            </a:r>
            <a:r>
              <a:rPr b="0" i="1" lang="en-US" sz="900" spc="-1" strike="noStrike">
                <a:solidFill>
                  <a:srgbClr val="a6a6a6"/>
                </a:solidFill>
                <a:latin typeface="Roboto"/>
                <a:ea typeface="DejaVu Sans"/>
              </a:rPr>
              <a:t>arXiv preprint arXiv:1910.13520</a:t>
            </a:r>
            <a:r>
              <a:rPr b="0" lang="en-US" sz="900" spc="-1" strike="noStrike">
                <a:solidFill>
                  <a:srgbClr val="a6a6a6"/>
                </a:solidFill>
                <a:latin typeface="Roboto"/>
                <a:ea typeface="DejaVu Sans"/>
              </a:rPr>
              <a:t> (2019).</a:t>
            </a:r>
            <a:endParaRPr b="0" lang="en-US" sz="900" spc="-1" strike="noStrike">
              <a:solidFill>
                <a:srgbClr val="000000"/>
              </a:solidFill>
              <a:latin typeface="Arial"/>
            </a:endParaRPr>
          </a:p>
        </p:txBody>
      </p:sp>
      <p:sp>
        <p:nvSpPr>
          <p:cNvPr id="301" name="CustomShape 42"/>
          <p:cNvSpPr/>
          <p:nvPr/>
        </p:nvSpPr>
        <p:spPr>
          <a:xfrm>
            <a:off x="335520" y="764640"/>
            <a:ext cx="10749960" cy="50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Example 4: Human Medicine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pic>
        <p:nvPicPr>
          <p:cNvPr id="302" name="" descr=""/>
          <p:cNvPicPr/>
          <p:nvPr/>
        </p:nvPicPr>
        <p:blipFill>
          <a:blip r:embed="rId1"/>
          <a:stretch/>
        </p:blipFill>
        <p:spPr>
          <a:xfrm>
            <a:off x="2057400" y="1371600"/>
            <a:ext cx="8539920" cy="4799160"/>
          </a:xfrm>
          <a:prstGeom prst="rect">
            <a:avLst/>
          </a:prstGeom>
          <a:ln w="0">
            <a:noFill/>
          </a:ln>
        </p:spPr>
      </p:pic>
      <p:sp>
        <p:nvSpPr>
          <p:cNvPr id="303" name="CustomShape 43"/>
          <p:cNvSpPr/>
          <p:nvPr/>
        </p:nvSpPr>
        <p:spPr>
          <a:xfrm>
            <a:off x="9950040" y="93168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01"/>
          <p:cNvSpPr/>
          <p:nvPr/>
        </p:nvSpPr>
        <p:spPr>
          <a:xfrm>
            <a:off x="1107360" y="4861080"/>
            <a:ext cx="2883600" cy="83592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Simulation </a:t>
            </a:r>
            <a:endParaRPr b="0" lang="en-US" sz="1800" spc="-1" strike="noStrike">
              <a:solidFill>
                <a:srgbClr val="000000"/>
              </a:solidFill>
              <a:latin typeface="Arial"/>
            </a:endParaRPr>
          </a:p>
        </p:txBody>
      </p:sp>
      <p:sp>
        <p:nvSpPr>
          <p:cNvPr id="305" name="CustomShape 44"/>
          <p:cNvSpPr/>
          <p:nvPr/>
        </p:nvSpPr>
        <p:spPr>
          <a:xfrm>
            <a:off x="4455360" y="4803840"/>
            <a:ext cx="2883600" cy="93924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IoT </a:t>
            </a:r>
            <a:endParaRPr b="0" lang="en-US" sz="1800" spc="-1" strike="noStrike">
              <a:solidFill>
                <a:srgbClr val="000000"/>
              </a:solidFill>
              <a:latin typeface="Arial"/>
            </a:endParaRPr>
          </a:p>
        </p:txBody>
      </p:sp>
      <p:sp>
        <p:nvSpPr>
          <p:cNvPr id="306" name="CustomShape 45"/>
          <p:cNvSpPr/>
          <p:nvPr/>
        </p:nvSpPr>
        <p:spPr>
          <a:xfrm>
            <a:off x="7632360" y="4827600"/>
            <a:ext cx="2883600" cy="912240"/>
          </a:xfrm>
          <a:prstGeom prst="rect">
            <a:avLst/>
          </a:prstGeom>
          <a:solidFill>
            <a:srgbClr val="4f81bd"/>
          </a:solidFill>
          <a:ln w="25560">
            <a:solidFill>
              <a:srgbClr val="3a5f8b"/>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DejaVu Sans"/>
                <a:ea typeface="DejaVu Sans"/>
              </a:rPr>
              <a:t>Prototype's  </a:t>
            </a:r>
            <a:endParaRPr b="0" lang="en-US" sz="1800" spc="-1" strike="noStrike">
              <a:solidFill>
                <a:srgbClr val="000000"/>
              </a:solidFill>
              <a:latin typeface="Arial"/>
            </a:endParaRPr>
          </a:p>
        </p:txBody>
      </p:sp>
      <p:sp>
        <p:nvSpPr>
          <p:cNvPr id="307" name="CustomShape 46"/>
          <p:cNvSpPr/>
          <p:nvPr/>
        </p:nvSpPr>
        <p:spPr>
          <a:xfrm flipV="1">
            <a:off x="2382480" y="3635280"/>
            <a:ext cx="2106360" cy="1221120"/>
          </a:xfrm>
          <a:custGeom>
            <a:avLst/>
            <a:gdLst>
              <a:gd name="textAreaLeft" fmla="*/ 0 w 2106360"/>
              <a:gd name="textAreaRight" fmla="*/ 2107800 w 2106360"/>
              <a:gd name="textAreaTop" fmla="*/ -720 h 1221120"/>
              <a:gd name="textAreaBottom" fmla="*/ 1221840 h 122112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08" name="CustomShape 47"/>
          <p:cNvSpPr/>
          <p:nvPr/>
        </p:nvSpPr>
        <p:spPr>
          <a:xfrm flipH="1" flipV="1">
            <a:off x="5755320" y="3635640"/>
            <a:ext cx="360" cy="1261440"/>
          </a:xfrm>
          <a:custGeom>
            <a:avLst/>
            <a:gdLst>
              <a:gd name="textAreaLeft" fmla="*/ -5400 w 360"/>
              <a:gd name="textAreaRight" fmla="*/ 360 w 360"/>
              <a:gd name="textAreaTop" fmla="*/ -720 h 1261440"/>
              <a:gd name="textAreaBottom" fmla="*/ 1262160 h 126144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09" name="CustomShape 48"/>
          <p:cNvSpPr/>
          <p:nvPr/>
        </p:nvSpPr>
        <p:spPr>
          <a:xfrm flipH="1" flipV="1">
            <a:off x="7288200" y="3629160"/>
            <a:ext cx="1879200" cy="1440360"/>
          </a:xfrm>
          <a:custGeom>
            <a:avLst/>
            <a:gdLst>
              <a:gd name="textAreaLeft" fmla="*/ -720 w 1879200"/>
              <a:gd name="textAreaRight" fmla="*/ 1879920 w 1879200"/>
              <a:gd name="textAreaTop" fmla="*/ 720 h 1440360"/>
              <a:gd name="textAreaBottom" fmla="*/ 1442520 h 1440360"/>
            </a:gdLst>
            <a:ahLst/>
            <a:rect l="textAreaLeft" t="textAreaTop" r="textAreaRight" b="textAreaBottom"/>
            <a:pathLst>
              <a:path w="21600" h="21600">
                <a:moveTo>
                  <a:pt x="0" y="0"/>
                </a:moveTo>
                <a:lnTo>
                  <a:pt x="21600" y="21600"/>
                </a:lnTo>
              </a:path>
            </a:pathLst>
          </a:custGeom>
          <a:noFill/>
          <a:ln w="9360">
            <a:solidFill>
              <a:srgbClr val="4a7ebb"/>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10" name="CustomShape 49"/>
          <p:cNvSpPr/>
          <p:nvPr/>
        </p:nvSpPr>
        <p:spPr>
          <a:xfrm>
            <a:off x="3900240" y="2915280"/>
            <a:ext cx="4146480" cy="688320"/>
          </a:xfrm>
          <a:prstGeom prst="rect">
            <a:avLst/>
          </a:prstGeom>
          <a:solidFill>
            <a:srgbClr val="ffffff"/>
          </a:solidFill>
          <a:ln w="25560">
            <a:solidFill>
              <a:srgbClr val="4f81bd"/>
            </a:solidFill>
            <a:miter/>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Digital Twin</a:t>
            </a:r>
            <a:endParaRPr b="0" lang="en-US" sz="1800" spc="-1" strike="noStrike">
              <a:solidFill>
                <a:srgbClr val="000000"/>
              </a:solidFill>
              <a:latin typeface="Arial"/>
            </a:endParaRPr>
          </a:p>
        </p:txBody>
      </p:sp>
      <p:sp>
        <p:nvSpPr>
          <p:cNvPr id="311" name="CustomShape 50"/>
          <p:cNvSpPr/>
          <p:nvPr/>
        </p:nvSpPr>
        <p:spPr>
          <a:xfrm>
            <a:off x="335520" y="764640"/>
            <a:ext cx="10749960" cy="50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Digital Twins vs. Other Concepts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312" name="CustomShape 51"/>
          <p:cNvSpPr/>
          <p:nvPr/>
        </p:nvSpPr>
        <p:spPr>
          <a:xfrm>
            <a:off x="487800" y="1391760"/>
            <a:ext cx="10742760" cy="50302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Digital twins are often compared to be synonymous with simulation, prototype, IoT, etc.</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10"/>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solidFill>
                <a:srgbClr val="000000"/>
              </a:solidFill>
              <a:latin typeface="Arial"/>
            </a:endParaRPr>
          </a:p>
        </p:txBody>
      </p:sp>
      <p:sp>
        <p:nvSpPr>
          <p:cNvPr id="314" name="CustomShape 52"/>
          <p:cNvSpPr/>
          <p:nvPr/>
        </p:nvSpPr>
        <p:spPr>
          <a:xfrm>
            <a:off x="263520" y="6411600"/>
            <a:ext cx="1043280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US" sz="900" spc="-1" strike="noStrike">
              <a:solidFill>
                <a:srgbClr val="000000"/>
              </a:solidFill>
              <a:latin typeface="Arial"/>
            </a:endParaRPr>
          </a:p>
        </p:txBody>
      </p:sp>
      <p:pic>
        <p:nvPicPr>
          <p:cNvPr id="315" name="" descr=""/>
          <p:cNvPicPr/>
          <p:nvPr/>
        </p:nvPicPr>
        <p:blipFill>
          <a:blip r:embed="rId2"/>
          <a:stretch/>
        </p:blipFill>
        <p:spPr>
          <a:xfrm>
            <a:off x="2772000" y="670680"/>
            <a:ext cx="6615720" cy="662472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12"/>
          <p:cNvSpPr/>
          <p:nvPr/>
        </p:nvSpPr>
        <p:spPr>
          <a:xfrm>
            <a:off x="2040120" y="5637240"/>
            <a:ext cx="8109000" cy="912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00000"/>
                </a:solidFill>
                <a:latin typeface="DejaVu Sans"/>
                <a:ea typeface="DejaVu Sans"/>
              </a:rPr>
              <a:t>Relevant Information can be gathered, updated and accessed via a digital twin. Thus creating transparency and traceability.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317" name="CustomShape 53"/>
          <p:cNvSpPr/>
          <p:nvPr/>
        </p:nvSpPr>
        <p:spPr>
          <a:xfrm>
            <a:off x="248760" y="6441840"/>
            <a:ext cx="56934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Based on https://fslci.org/wp-content/uploads/2018/Slides/Sessions/Session_5_Prox.pdf</a:t>
            </a:r>
            <a:endParaRPr b="0" lang="en-US" sz="900" spc="-1" strike="noStrike">
              <a:solidFill>
                <a:srgbClr val="000000"/>
              </a:solidFill>
              <a:latin typeface="Arial"/>
            </a:endParaRPr>
          </a:p>
        </p:txBody>
      </p:sp>
      <p:sp>
        <p:nvSpPr>
          <p:cNvPr id="318" name="CustomShape 54"/>
          <p:cNvSpPr/>
          <p:nvPr/>
        </p:nvSpPr>
        <p:spPr>
          <a:xfrm>
            <a:off x="335520" y="764640"/>
            <a:ext cx="10749960" cy="50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Cases (1): Supply Chain Transparency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pic>
        <p:nvPicPr>
          <p:cNvPr id="319" name="" descr=""/>
          <p:cNvPicPr/>
          <p:nvPr/>
        </p:nvPicPr>
        <p:blipFill>
          <a:blip r:embed="rId1"/>
          <a:stretch/>
        </p:blipFill>
        <p:spPr>
          <a:xfrm>
            <a:off x="457200" y="1551600"/>
            <a:ext cx="11199960" cy="37321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Inhaltsplatzhalter 5_0" descr=""/>
          <p:cNvPicPr/>
          <p:nvPr/>
        </p:nvPicPr>
        <p:blipFill>
          <a:blip r:embed="rId1"/>
          <a:stretch/>
        </p:blipFill>
        <p:spPr>
          <a:xfrm>
            <a:off x="1617120" y="1603080"/>
            <a:ext cx="8541360" cy="4736520"/>
          </a:xfrm>
          <a:prstGeom prst="rect">
            <a:avLst/>
          </a:prstGeom>
          <a:ln w="0">
            <a:noFill/>
          </a:ln>
          <a:effectLst>
            <a:outerShdw dir="5400000" dist="50760">
              <a:srgbClr val="eeece1"/>
            </a:outerShdw>
          </a:effectLst>
        </p:spPr>
      </p:pic>
      <p:sp>
        <p:nvSpPr>
          <p:cNvPr id="321" name="CustomShape 55"/>
          <p:cNvSpPr/>
          <p:nvPr/>
        </p:nvSpPr>
        <p:spPr>
          <a:xfrm>
            <a:off x="126720" y="6355440"/>
            <a:ext cx="64774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Sustainable Ecosystems Engineering Research Group – ISSE TU Clausthal </a:t>
            </a:r>
            <a:endParaRPr b="0" lang="en-US" sz="900" spc="-1" strike="noStrike">
              <a:solidFill>
                <a:srgbClr val="000000"/>
              </a:solidFill>
              <a:latin typeface="Arial"/>
            </a:endParaRPr>
          </a:p>
        </p:txBody>
      </p:sp>
      <p:sp>
        <p:nvSpPr>
          <p:cNvPr id="322" name="CustomShape 56"/>
          <p:cNvSpPr/>
          <p:nvPr/>
        </p:nvSpPr>
        <p:spPr>
          <a:xfrm>
            <a:off x="335520" y="764640"/>
            <a:ext cx="10749960" cy="50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Cases (2): Sustainability Impact Factor</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3" name="Picture 3" descr=""/>
          <p:cNvPicPr/>
          <p:nvPr/>
        </p:nvPicPr>
        <p:blipFill>
          <a:blip r:embed="rId1"/>
          <a:stretch/>
        </p:blipFill>
        <p:spPr>
          <a:xfrm>
            <a:off x="6400800" y="4096800"/>
            <a:ext cx="2067480" cy="617760"/>
          </a:xfrm>
          <a:prstGeom prst="rect">
            <a:avLst/>
          </a:prstGeom>
          <a:ln w="0">
            <a:noFill/>
          </a:ln>
        </p:spPr>
      </p:pic>
      <p:pic>
        <p:nvPicPr>
          <p:cNvPr id="324" name="Picture 4_ 2" descr=""/>
          <p:cNvPicPr/>
          <p:nvPr/>
        </p:nvPicPr>
        <p:blipFill>
          <a:blip r:embed="rId2"/>
          <a:stretch/>
        </p:blipFill>
        <p:spPr>
          <a:xfrm>
            <a:off x="5933520" y="2501640"/>
            <a:ext cx="2067480" cy="617760"/>
          </a:xfrm>
          <a:prstGeom prst="rect">
            <a:avLst/>
          </a:prstGeom>
          <a:ln w="0">
            <a:noFill/>
          </a:ln>
        </p:spPr>
      </p:pic>
      <p:sp>
        <p:nvSpPr>
          <p:cNvPr id="325" name="CustomShape 57"/>
          <p:cNvSpPr/>
          <p:nvPr/>
        </p:nvSpPr>
        <p:spPr>
          <a:xfrm>
            <a:off x="6912360" y="2857680"/>
            <a:ext cx="4589280" cy="10951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Arial"/>
                <a:ea typeface="DejaVu Sans"/>
              </a:rPr>
              <a:t>Scenario 1 – Resell</a:t>
            </a:r>
            <a:endParaRPr b="0" lang="en-US" sz="1800" spc="-1" strike="noStrike">
              <a:solidFill>
                <a:srgbClr val="000000"/>
              </a:solidFill>
              <a:latin typeface="Arial"/>
            </a:endParaRPr>
          </a:p>
          <a:p>
            <a:pPr lvl="1" marL="743040" indent="-285840">
              <a:lnSpc>
                <a:spcPct val="100000"/>
              </a:lnSpc>
              <a:buClr>
                <a:srgbClr val="000000"/>
              </a:buClr>
              <a:buFont typeface="Arial"/>
              <a:buChar char="•"/>
            </a:pPr>
            <a:r>
              <a:rPr b="0" i="1" lang="en-US" sz="1600" spc="-1" strike="noStrike">
                <a:solidFill>
                  <a:srgbClr val="000000"/>
                </a:solidFill>
                <a:latin typeface="Arial"/>
                <a:ea typeface="DejaVu Sans"/>
              </a:rPr>
              <a:t>Buyers can access data </a:t>
            </a:r>
            <a:r>
              <a:rPr b="0" lang="en-US" sz="1600" spc="-1" strike="noStrike">
                <a:solidFill>
                  <a:srgbClr val="000000"/>
                </a:solidFill>
                <a:latin typeface="Arial"/>
                <a:ea typeface="DejaVu Sans"/>
              </a:rPr>
              <a:t>from the twin and </a:t>
            </a:r>
            <a:r>
              <a:rPr b="0" i="1" lang="en-US" sz="1600" spc="-1" strike="noStrike">
                <a:solidFill>
                  <a:srgbClr val="c00000"/>
                </a:solidFill>
                <a:latin typeface="Arial"/>
                <a:ea typeface="DejaVu Sans"/>
              </a:rPr>
              <a:t>determine</a:t>
            </a:r>
            <a:r>
              <a:rPr b="0" lang="en-US" sz="1600" spc="-1" strike="noStrike">
                <a:solidFill>
                  <a:srgbClr val="000000"/>
                </a:solidFill>
                <a:latin typeface="Arial"/>
                <a:ea typeface="DejaVu Sans"/>
              </a:rPr>
              <a:t> if the laptop/product will </a:t>
            </a:r>
            <a:r>
              <a:rPr b="0" i="1" lang="en-US" sz="1600" spc="-1" strike="noStrike">
                <a:solidFill>
                  <a:srgbClr val="000000"/>
                </a:solidFill>
                <a:latin typeface="Arial"/>
                <a:ea typeface="DejaVu Sans"/>
              </a:rPr>
              <a:t>serve their requirements. </a:t>
            </a:r>
            <a:endParaRPr b="0" lang="en-US" sz="1600" spc="-1" strike="noStrike">
              <a:solidFill>
                <a:srgbClr val="000000"/>
              </a:solidFill>
              <a:latin typeface="Arial"/>
            </a:endParaRPr>
          </a:p>
        </p:txBody>
      </p:sp>
      <p:sp>
        <p:nvSpPr>
          <p:cNvPr id="326" name="CustomShape 58"/>
          <p:cNvSpPr/>
          <p:nvPr/>
        </p:nvSpPr>
        <p:spPr>
          <a:xfrm>
            <a:off x="7094160" y="4601880"/>
            <a:ext cx="4589280" cy="15825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Arial"/>
                <a:ea typeface="DejaVu Sans"/>
              </a:rPr>
              <a:t>Scenario 2 - Repair</a:t>
            </a:r>
            <a:endParaRPr b="0" lang="en-US" sz="1800" spc="-1" strike="noStrike">
              <a:solidFill>
                <a:srgbClr val="000000"/>
              </a:solidFill>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Repairers can </a:t>
            </a:r>
            <a:r>
              <a:rPr b="0" i="1" lang="en-US" sz="1600" spc="-1" strike="noStrike">
                <a:solidFill>
                  <a:srgbClr val="c00000"/>
                </a:solidFill>
                <a:latin typeface="Arial"/>
                <a:ea typeface="DejaVu Sans"/>
              </a:rPr>
              <a:t>access</a:t>
            </a:r>
            <a:r>
              <a:rPr b="0" i="1" lang="en-US" sz="1600" spc="-1" strike="noStrike">
                <a:solidFill>
                  <a:srgbClr val="000000"/>
                </a:solidFill>
                <a:latin typeface="Arial"/>
                <a:ea typeface="DejaVu Sans"/>
              </a:rPr>
              <a:t> the twins data </a:t>
            </a:r>
            <a:r>
              <a:rPr b="0" lang="en-US" sz="1600" spc="-1" strike="noStrike">
                <a:solidFill>
                  <a:srgbClr val="000000"/>
                </a:solidFill>
                <a:latin typeface="Arial"/>
                <a:ea typeface="DejaVu Sans"/>
              </a:rPr>
              <a:t>to </a:t>
            </a:r>
            <a:r>
              <a:rPr b="0" i="1" lang="en-US" sz="1600" spc="-1" strike="noStrike">
                <a:solidFill>
                  <a:srgbClr val="c00000"/>
                </a:solidFill>
                <a:latin typeface="Arial"/>
                <a:ea typeface="DejaVu Sans"/>
              </a:rPr>
              <a:t>determine</a:t>
            </a:r>
            <a:r>
              <a:rPr b="0" lang="en-US" sz="1600" spc="-1" strike="noStrike">
                <a:solidFill>
                  <a:srgbClr val="c00000"/>
                </a:solidFill>
                <a:latin typeface="Arial"/>
                <a:ea typeface="DejaVu Sans"/>
              </a:rPr>
              <a:t> the </a:t>
            </a:r>
            <a:r>
              <a:rPr b="0" i="1" lang="en-US" sz="1600" spc="-1" strike="noStrike">
                <a:solidFill>
                  <a:srgbClr val="c00000"/>
                </a:solidFill>
                <a:latin typeface="Arial"/>
                <a:ea typeface="DejaVu Sans"/>
              </a:rPr>
              <a:t>problem</a:t>
            </a:r>
            <a:r>
              <a:rPr b="0" lang="en-US" sz="1600" spc="-1" strike="noStrike">
                <a:solidFill>
                  <a:srgbClr val="000000"/>
                </a:solidFill>
                <a:latin typeface="Arial"/>
                <a:ea typeface="DejaVu Sans"/>
              </a:rPr>
              <a:t>, rather then analyze it by themselves. This would save the repair time and cost. </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p:txBody>
      </p:sp>
      <p:sp>
        <p:nvSpPr>
          <p:cNvPr id="327" name="CustomShape 59"/>
          <p:cNvSpPr/>
          <p:nvPr/>
        </p:nvSpPr>
        <p:spPr>
          <a:xfrm>
            <a:off x="976680" y="6031800"/>
            <a:ext cx="1084572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c00000"/>
                </a:solidFill>
                <a:latin typeface="Arial"/>
                <a:ea typeface="DejaVu Sans"/>
              </a:rPr>
              <a:t>More Transparency, reducing repair costs  and traceability, products could be easily leased or shared </a:t>
            </a:r>
            <a:endParaRPr b="0" lang="en-US" sz="1600" spc="-1" strike="noStrike">
              <a:solidFill>
                <a:srgbClr val="000000"/>
              </a:solidFill>
              <a:latin typeface="Arial"/>
            </a:endParaRPr>
          </a:p>
        </p:txBody>
      </p:sp>
      <p:grpSp>
        <p:nvGrpSpPr>
          <p:cNvPr id="328" name="Group 2"/>
          <p:cNvGrpSpPr/>
          <p:nvPr/>
        </p:nvGrpSpPr>
        <p:grpSpPr>
          <a:xfrm>
            <a:off x="77400" y="2610720"/>
            <a:ext cx="6525720" cy="2649240"/>
            <a:chOff x="77400" y="2610720"/>
            <a:chExt cx="6525720" cy="2649240"/>
          </a:xfrm>
        </p:grpSpPr>
        <p:pic>
          <p:nvPicPr>
            <p:cNvPr id="329" name="Picture 9_ 2" descr=""/>
            <p:cNvPicPr/>
            <p:nvPr/>
          </p:nvPicPr>
          <p:blipFill>
            <a:blip r:embed="rId3"/>
            <a:stretch/>
          </p:blipFill>
          <p:spPr>
            <a:xfrm>
              <a:off x="77400" y="3427920"/>
              <a:ext cx="912240" cy="921240"/>
            </a:xfrm>
            <a:prstGeom prst="rect">
              <a:avLst/>
            </a:prstGeom>
            <a:ln w="0">
              <a:noFill/>
            </a:ln>
          </p:spPr>
        </p:pic>
        <p:sp>
          <p:nvSpPr>
            <p:cNvPr id="330" name="CustomShape 60"/>
            <p:cNvSpPr/>
            <p:nvPr/>
          </p:nvSpPr>
          <p:spPr>
            <a:xfrm>
              <a:off x="1075320" y="4141800"/>
              <a:ext cx="1733760" cy="527760"/>
            </a:xfrm>
            <a:prstGeom prst="curvedUpArrow">
              <a:avLst>
                <a:gd name="adj1" fmla="val 25000"/>
                <a:gd name="adj2" fmla="val 50000"/>
                <a:gd name="adj3" fmla="val 25000"/>
              </a:avLst>
            </a:prstGeom>
            <a:noFill/>
            <a:ln w="25560">
              <a:solidFill>
                <a:srgbClr val="000000"/>
              </a:solidFill>
              <a:prstDash val="sys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1" name="CustomShape 61"/>
            <p:cNvSpPr/>
            <p:nvPr/>
          </p:nvSpPr>
          <p:spPr>
            <a:xfrm rot="10800000">
              <a:off x="982440" y="2982600"/>
              <a:ext cx="1808280" cy="568440"/>
            </a:xfrm>
            <a:prstGeom prst="curvedUpArrow">
              <a:avLst>
                <a:gd name="adj1" fmla="val 25000"/>
                <a:gd name="adj2" fmla="val 50000"/>
                <a:gd name="adj3" fmla="val 25000"/>
              </a:avLst>
            </a:prstGeom>
            <a:noFill/>
            <a:ln w="25560">
              <a:solidFill>
                <a:srgbClr val="000000"/>
              </a:solidFill>
              <a:prstDash val="sys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2" name="CustomShape 62"/>
            <p:cNvSpPr/>
            <p:nvPr/>
          </p:nvSpPr>
          <p:spPr>
            <a:xfrm>
              <a:off x="1187280" y="4169520"/>
              <a:ext cx="1393560" cy="257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Data transmission </a:t>
              </a:r>
              <a:endParaRPr b="0" lang="en-US" sz="1100" spc="-1" strike="noStrike">
                <a:solidFill>
                  <a:srgbClr val="000000"/>
                </a:solidFill>
                <a:latin typeface="Arial"/>
              </a:endParaRPr>
            </a:p>
          </p:txBody>
        </p:sp>
        <p:sp>
          <p:nvSpPr>
            <p:cNvPr id="333" name="CustomShape 63"/>
            <p:cNvSpPr/>
            <p:nvPr/>
          </p:nvSpPr>
          <p:spPr>
            <a:xfrm>
              <a:off x="1270080" y="3161880"/>
              <a:ext cx="1393560" cy="257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Data transmission </a:t>
              </a:r>
              <a:endParaRPr b="0" lang="en-US" sz="1100" spc="-1" strike="noStrike">
                <a:solidFill>
                  <a:srgbClr val="000000"/>
                </a:solidFill>
                <a:latin typeface="Arial"/>
              </a:endParaRPr>
            </a:p>
          </p:txBody>
        </p:sp>
        <p:sp>
          <p:nvSpPr>
            <p:cNvPr id="334" name="CustomShape 64"/>
            <p:cNvSpPr/>
            <p:nvPr/>
          </p:nvSpPr>
          <p:spPr>
            <a:xfrm>
              <a:off x="3378960" y="4379400"/>
              <a:ext cx="262584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Arial"/>
                  <a:ea typeface="DejaVu Sans"/>
                </a:rPr>
                <a:t>Digital twin of the laptop</a:t>
              </a:r>
              <a:endParaRPr b="0" lang="en-US" sz="1600" spc="-1" strike="noStrike">
                <a:solidFill>
                  <a:srgbClr val="000000"/>
                </a:solidFill>
                <a:latin typeface="Arial"/>
              </a:endParaRPr>
            </a:p>
          </p:txBody>
        </p:sp>
        <p:sp>
          <p:nvSpPr>
            <p:cNvPr id="335" name="CustomShape 66"/>
            <p:cNvSpPr/>
            <p:nvPr/>
          </p:nvSpPr>
          <p:spPr>
            <a:xfrm>
              <a:off x="4535640" y="3448440"/>
              <a:ext cx="2067480" cy="42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000000"/>
                  </a:solidFill>
                  <a:latin typeface="Arial"/>
                  <a:ea typeface="DejaVu Sans"/>
                </a:rPr>
                <a:t>Process data </a:t>
              </a:r>
              <a:endParaRPr b="0" lang="en-US" sz="1100" spc="-1" strike="noStrike">
                <a:solidFill>
                  <a:srgbClr val="000000"/>
                </a:solidFill>
                <a:latin typeface="Arial"/>
              </a:endParaRPr>
            </a:p>
            <a:p>
              <a:pPr>
                <a:lnSpc>
                  <a:spcPct val="100000"/>
                </a:lnSpc>
              </a:pPr>
              <a:endParaRPr b="0" lang="en-US" sz="1100" spc="-1" strike="noStrike">
                <a:solidFill>
                  <a:srgbClr val="000000"/>
                </a:solidFill>
                <a:latin typeface="Arial"/>
              </a:endParaRPr>
            </a:p>
          </p:txBody>
        </p:sp>
        <p:sp>
          <p:nvSpPr>
            <p:cNvPr id="336" name="CustomShape 67"/>
            <p:cNvSpPr/>
            <p:nvPr/>
          </p:nvSpPr>
          <p:spPr>
            <a:xfrm>
              <a:off x="97200" y="3609720"/>
              <a:ext cx="105660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laptop</a:t>
              </a:r>
              <a:endParaRPr b="0" lang="en-US" sz="1600" spc="-1" strike="noStrike">
                <a:solidFill>
                  <a:srgbClr val="000000"/>
                </a:solidFill>
                <a:latin typeface="Arial"/>
              </a:endParaRPr>
            </a:p>
          </p:txBody>
        </p:sp>
        <p:pic>
          <p:nvPicPr>
            <p:cNvPr id="337" name="Picture 17_ 2" descr=""/>
            <p:cNvPicPr/>
            <p:nvPr/>
          </p:nvPicPr>
          <p:blipFill>
            <a:blip r:embed="rId4"/>
            <a:stretch/>
          </p:blipFill>
          <p:spPr>
            <a:xfrm>
              <a:off x="3644280" y="3331080"/>
              <a:ext cx="689760" cy="696240"/>
            </a:xfrm>
            <a:prstGeom prst="rect">
              <a:avLst/>
            </a:prstGeom>
            <a:ln w="0">
              <a:noFill/>
            </a:ln>
          </p:spPr>
        </p:pic>
        <p:sp>
          <p:nvSpPr>
            <p:cNvPr id="338" name="CustomShape 68"/>
            <p:cNvSpPr/>
            <p:nvPr/>
          </p:nvSpPr>
          <p:spPr>
            <a:xfrm flipH="1" rot="5400000">
              <a:off x="3638880" y="3683520"/>
              <a:ext cx="696240" cy="9360"/>
            </a:xfrm>
            <a:prstGeom prst="curvedConnector5">
              <a:avLst>
                <a:gd name="adj1" fmla="val -31293"/>
                <a:gd name="adj2" fmla="val -4535709"/>
                <a:gd name="adj3" fmla="val 131293"/>
              </a:avLst>
            </a:prstGeom>
            <a:noFill/>
            <a:ln w="9360">
              <a:solidFill>
                <a:srgbClr val="4a7ebb"/>
              </a:solidFill>
              <a:miter/>
              <a:tailEnd len="med" type="triangle" w="med"/>
            </a:ln>
          </p:spPr>
          <p:style>
            <a:lnRef idx="0"/>
            <a:fillRef idx="0"/>
            <a:effectRef idx="0"/>
            <a:fontRef idx="minor"/>
          </p:style>
          <p:txBody>
            <a:bodyPr lIns="90000" rIns="90000" tIns="-34200" bIns="-34200" anchor="t">
              <a:noAutofit/>
            </a:bodyPr>
            <a:p>
              <a:pPr>
                <a:lnSpc>
                  <a:spcPct val="100000"/>
                </a:lnSpc>
              </a:pPr>
              <a:endParaRPr b="0" lang="en-GB" sz="1800" spc="-1" strike="noStrike">
                <a:solidFill>
                  <a:srgbClr val="000000"/>
                </a:solidFill>
                <a:latin typeface="Arial"/>
                <a:ea typeface="DejaVu Sans"/>
              </a:endParaRPr>
            </a:p>
          </p:txBody>
        </p:sp>
        <p:sp>
          <p:nvSpPr>
            <p:cNvPr id="339" name="CustomShape 69"/>
            <p:cNvSpPr/>
            <p:nvPr/>
          </p:nvSpPr>
          <p:spPr>
            <a:xfrm flipH="1" rot="5400000">
              <a:off x="3638880" y="3545280"/>
              <a:ext cx="696240" cy="9360"/>
            </a:xfrm>
            <a:prstGeom prst="curvedConnector5">
              <a:avLst>
                <a:gd name="adj1" fmla="val -31293"/>
                <a:gd name="adj2" fmla="val -8665118"/>
                <a:gd name="adj3" fmla="val 131293"/>
              </a:avLst>
            </a:prstGeom>
            <a:noFill/>
            <a:ln w="9360">
              <a:solidFill>
                <a:srgbClr val="4a7ebb"/>
              </a:solidFill>
              <a:miter/>
              <a:tailEnd len="med" type="triangle" w="med"/>
            </a:ln>
          </p:spPr>
          <p:style>
            <a:lnRef idx="0"/>
            <a:fillRef idx="0"/>
            <a:effectRef idx="0"/>
            <a:fontRef idx="minor"/>
          </p:style>
          <p:txBody>
            <a:bodyPr lIns="90000" rIns="90000" tIns="-34200" bIns="-34200" anchor="t">
              <a:noAutofit/>
            </a:bodyPr>
            <a:p>
              <a:pPr>
                <a:lnSpc>
                  <a:spcPct val="100000"/>
                </a:lnSpc>
              </a:pPr>
              <a:endParaRPr b="0" lang="en-GB" sz="1800" spc="-1" strike="noStrike">
                <a:solidFill>
                  <a:srgbClr val="000000"/>
                </a:solidFill>
                <a:latin typeface="Arial"/>
                <a:ea typeface="DejaVu Sans"/>
              </a:endParaRPr>
            </a:p>
          </p:txBody>
        </p:sp>
        <p:sp>
          <p:nvSpPr>
            <p:cNvPr id="340" name="CustomShape 70"/>
            <p:cNvSpPr/>
            <p:nvPr/>
          </p:nvSpPr>
          <p:spPr>
            <a:xfrm>
              <a:off x="4674240" y="2811600"/>
              <a:ext cx="1036080" cy="425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100" spc="-1" strike="noStrike">
                  <a:solidFill>
                    <a:srgbClr val="000000"/>
                  </a:solidFill>
                  <a:latin typeface="Arial"/>
                  <a:ea typeface="DejaVu Sans"/>
                </a:rPr>
                <a:t>Lifecycle data</a:t>
              </a:r>
              <a:endParaRPr b="0" lang="en-US" sz="1100" spc="-1" strike="noStrike">
                <a:solidFill>
                  <a:srgbClr val="000000"/>
                </a:solidFill>
                <a:latin typeface="Arial"/>
              </a:endParaRPr>
            </a:p>
            <a:p>
              <a:pPr>
                <a:lnSpc>
                  <a:spcPct val="100000"/>
                </a:lnSpc>
              </a:pPr>
              <a:endParaRPr b="0" lang="en-US" sz="1100" spc="-1" strike="noStrike">
                <a:solidFill>
                  <a:srgbClr val="000000"/>
                </a:solidFill>
                <a:latin typeface="Arial"/>
              </a:endParaRPr>
            </a:p>
          </p:txBody>
        </p:sp>
        <p:sp>
          <p:nvSpPr>
            <p:cNvPr id="341" name="CustomShape 71"/>
            <p:cNvSpPr/>
            <p:nvPr/>
          </p:nvSpPr>
          <p:spPr>
            <a:xfrm>
              <a:off x="2676600" y="2610720"/>
              <a:ext cx="3916440" cy="2649240"/>
            </a:xfrm>
            <a:prstGeom prst="hexagon">
              <a:avLst>
                <a:gd name="adj" fmla="val 25000"/>
                <a:gd name="vf" fmla="val 115470"/>
              </a:avLst>
            </a:prstGeom>
            <a:noFill/>
            <a:ln w="2556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42" name="CustomShape 72"/>
            <p:cNvSpPr/>
            <p:nvPr/>
          </p:nvSpPr>
          <p:spPr>
            <a:xfrm>
              <a:off x="2890440" y="2770200"/>
              <a:ext cx="3510360" cy="2253240"/>
            </a:xfrm>
            <a:prstGeom prst="hexagon">
              <a:avLst>
                <a:gd name="adj" fmla="val 25000"/>
                <a:gd name="vf" fmla="val 115470"/>
              </a:avLst>
            </a:prstGeom>
            <a:noFill/>
            <a:ln w="25560">
              <a:solidFill>
                <a:srgbClr val="000000"/>
              </a:solidFill>
              <a:prstDash val="dash"/>
              <a:miter/>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grpSp>
      <p:pic>
        <p:nvPicPr>
          <p:cNvPr id="343" name="Picture 23_ 2" descr=""/>
          <p:cNvPicPr/>
          <p:nvPr/>
        </p:nvPicPr>
        <p:blipFill>
          <a:blip r:embed="rId5"/>
          <a:stretch/>
        </p:blipFill>
        <p:spPr>
          <a:xfrm>
            <a:off x="9399960" y="2610720"/>
            <a:ext cx="657000" cy="579240"/>
          </a:xfrm>
          <a:prstGeom prst="rect">
            <a:avLst/>
          </a:prstGeom>
          <a:ln w="0">
            <a:noFill/>
          </a:ln>
        </p:spPr>
      </p:pic>
      <p:pic>
        <p:nvPicPr>
          <p:cNvPr id="344" name="Picture 24_ 2" descr=""/>
          <p:cNvPicPr/>
          <p:nvPr/>
        </p:nvPicPr>
        <p:blipFill>
          <a:blip r:embed="rId6"/>
          <a:stretch/>
        </p:blipFill>
        <p:spPr>
          <a:xfrm>
            <a:off x="9549360" y="4351320"/>
            <a:ext cx="526680" cy="599760"/>
          </a:xfrm>
          <a:prstGeom prst="rect">
            <a:avLst/>
          </a:prstGeom>
          <a:ln w="0">
            <a:noFill/>
          </a:ln>
        </p:spPr>
      </p:pic>
      <p:sp>
        <p:nvSpPr>
          <p:cNvPr id="345" name="CustomShape 73"/>
          <p:cNvSpPr/>
          <p:nvPr/>
        </p:nvSpPr>
        <p:spPr>
          <a:xfrm>
            <a:off x="335520" y="764640"/>
            <a:ext cx="10749960" cy="50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 (3): Increasing the Longevity of Electronics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
                                  <p:stCondLst>
                                    <p:cond delay="0"/>
                                  </p:stCondLst>
                                  <p:childTnLst>
                                    <p:set>
                                      <p:cBhvr>
                                        <p:cTn id="6" dur="1" fill="hold">
                                          <p:stCondLst>
                                            <p:cond delay="0"/>
                                          </p:stCondLst>
                                        </p:cTn>
                                        <p:tgtEl>
                                          <p:spTgt spid="343"/>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GB" sz="2400" spc="-1" strike="noStrike">
                <a:solidFill>
                  <a:srgbClr val="000000"/>
                </a:solidFill>
                <a:latin typeface="DejaVu Sans"/>
                <a:ea typeface="DejaVu Sans"/>
              </a:rPr>
              <a:t>The Linear (Industrial) Economy</a:t>
            </a:r>
            <a:endParaRPr b="0" lang="en-US" sz="2400" spc="-1" strike="noStrike">
              <a:solidFill>
                <a:srgbClr val="000000"/>
              </a:solidFill>
              <a:latin typeface="Arial"/>
            </a:endParaRPr>
          </a:p>
        </p:txBody>
      </p:sp>
      <p:sp>
        <p:nvSpPr>
          <p:cNvPr id="118" name="CustomShape 2"/>
          <p:cNvSpPr/>
          <p:nvPr/>
        </p:nvSpPr>
        <p:spPr>
          <a:xfrm>
            <a:off x="263520" y="6415200"/>
            <a:ext cx="64695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119" name="" descr=""/>
          <p:cNvPicPr/>
          <p:nvPr/>
        </p:nvPicPr>
        <p:blipFill>
          <a:blip r:embed="rId1"/>
          <a:stretch/>
        </p:blipFill>
        <p:spPr>
          <a:xfrm>
            <a:off x="343800" y="1749240"/>
            <a:ext cx="11306160" cy="373176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17"/>
          <p:cNvSpPr/>
          <p:nvPr/>
        </p:nvSpPr>
        <p:spPr>
          <a:xfrm>
            <a:off x="263520" y="6391440"/>
            <a:ext cx="11011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DejaVu Sans"/>
              </a:rPr>
              <a:t>Image adapted for BEVs from </a:t>
            </a:r>
            <a:r>
              <a:rPr b="0" lang="en-US" sz="900" spc="-1" strike="noStrike" u="sng">
                <a:solidFill>
                  <a:srgbClr val="0000ff"/>
                </a:solidFill>
                <a:uFillTx/>
                <a:latin typeface="Roboto"/>
                <a:ea typeface="DejaVu Sans"/>
                <a:hlinkClick r:id="rId1"/>
              </a:rPr>
              <a:t>https://www.comsol.com/blogs/digital-twins-not-just-hype/</a:t>
            </a:r>
            <a:endParaRPr b="0" lang="en-US" sz="900" spc="-1" strike="noStrike">
              <a:solidFill>
                <a:srgbClr val="000000"/>
              </a:solidFill>
              <a:latin typeface="Arial"/>
            </a:endParaRPr>
          </a:p>
        </p:txBody>
      </p:sp>
      <p:sp>
        <p:nvSpPr>
          <p:cNvPr id="347" name="CustomShape 74"/>
          <p:cNvSpPr/>
          <p:nvPr/>
        </p:nvSpPr>
        <p:spPr>
          <a:xfrm>
            <a:off x="7810200" y="2963880"/>
            <a:ext cx="34275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800" spc="-1" strike="noStrike">
                <a:solidFill>
                  <a:srgbClr val="000000"/>
                </a:solidFill>
                <a:latin typeface="DejaVu Sans"/>
                <a:ea typeface="DejaVu Sans"/>
              </a:rPr>
              <a:t>The digital twin concept exemplified on a battery pack of a BEV.</a:t>
            </a:r>
            <a:endParaRPr b="0" lang="en-US" sz="1800" spc="-1" strike="noStrike">
              <a:solidFill>
                <a:srgbClr val="000000"/>
              </a:solidFill>
              <a:latin typeface="Arial"/>
            </a:endParaRPr>
          </a:p>
        </p:txBody>
      </p:sp>
      <p:sp>
        <p:nvSpPr>
          <p:cNvPr id="348" name="CustomShape 75"/>
          <p:cNvSpPr/>
          <p:nvPr/>
        </p:nvSpPr>
        <p:spPr>
          <a:xfrm>
            <a:off x="335520" y="764640"/>
            <a:ext cx="10749960" cy="50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Use Case (4): Battery Electric Vehicles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pic>
        <p:nvPicPr>
          <p:cNvPr id="349" name="" descr=""/>
          <p:cNvPicPr/>
          <p:nvPr/>
        </p:nvPicPr>
        <p:blipFill>
          <a:blip r:embed="rId2"/>
          <a:stretch/>
        </p:blipFill>
        <p:spPr>
          <a:xfrm>
            <a:off x="1385640" y="1469880"/>
            <a:ext cx="6130080" cy="513612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23"/>
          <p:cNvSpPr/>
          <p:nvPr/>
        </p:nvSpPr>
        <p:spPr>
          <a:xfrm>
            <a:off x="335520" y="4406760"/>
            <a:ext cx="10742760" cy="1351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3000" spc="-1" strike="noStrike" cap="all">
                <a:solidFill>
                  <a:srgbClr val="008c4f"/>
                </a:solidFill>
                <a:latin typeface="DejaVu Sans"/>
                <a:ea typeface="DejaVu Sans"/>
              </a:rPr>
              <a:t>Example 4 – Electric Vehicle Life Cycle </a:t>
            </a:r>
            <a:r>
              <a:rPr b="1" lang="en-GB" sz="3000" spc="-1" strike="noStrike" cap="all">
                <a:solidFill>
                  <a:srgbClr val="008c4f"/>
                </a:solidFill>
                <a:latin typeface="DejaVu Sans"/>
                <a:ea typeface="DejaVu Sans"/>
              </a:rPr>
              <a:t>	</a:t>
            </a:r>
            <a:r>
              <a:rPr b="1" lang="en-GB" sz="3000" spc="-1" strike="noStrike" cap="all">
                <a:solidFill>
                  <a:srgbClr val="008c4f"/>
                </a:solidFill>
                <a:latin typeface="DejaVu Sans"/>
                <a:ea typeface="DejaVu Sans"/>
              </a:rPr>
              <a:t>	</a:t>
            </a:r>
            <a:r>
              <a:rPr b="1" lang="en-GB" sz="3000" spc="-1" strike="noStrike" cap="all">
                <a:solidFill>
                  <a:srgbClr val="008c4f"/>
                </a:solidFill>
                <a:latin typeface="DejaVu Sans"/>
                <a:ea typeface="DejaVu Sans"/>
              </a:rPr>
              <a:t>Assessment (LCA) </a:t>
            </a:r>
            <a:endParaRPr b="0" lang="en-US" sz="3000" spc="-1" strike="noStrike">
              <a:solidFill>
                <a:srgbClr val="000000"/>
              </a:solidFill>
              <a:latin typeface="Arial"/>
            </a:endParaRPr>
          </a:p>
        </p:txBody>
      </p:sp>
      <p:sp>
        <p:nvSpPr>
          <p:cNvPr id="351" name="CustomShape 19"/>
          <p:cNvSpPr/>
          <p:nvPr/>
        </p:nvSpPr>
        <p:spPr>
          <a:xfrm>
            <a:off x="335520" y="2906640"/>
            <a:ext cx="10742760" cy="148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25"/>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353" name="CustomShape 20"/>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54" name="Grafik 4_ 2" descr=""/>
          <p:cNvPicPr/>
          <p:nvPr/>
        </p:nvPicPr>
        <p:blipFill>
          <a:blip r:embed="rId1"/>
          <a:stretch/>
        </p:blipFill>
        <p:spPr>
          <a:xfrm>
            <a:off x="842760" y="1608120"/>
            <a:ext cx="4239000" cy="363096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27"/>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356" name="CustomShape 21"/>
          <p:cNvSpPr/>
          <p:nvPr/>
        </p:nvSpPr>
        <p:spPr>
          <a:xfrm>
            <a:off x="6095880" y="1268640"/>
            <a:ext cx="4982040" cy="5030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r>
              <a:rPr b="0" lang="en-US" sz="2400" spc="-1" strike="noStrike">
                <a:solidFill>
                  <a:srgbClr val="000000"/>
                </a:solidFill>
                <a:latin typeface="DejaVu Sans"/>
                <a:ea typeface="DejaVu Sans"/>
              </a:rPr>
              <a:t>Or</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US" sz="2400" spc="-1" strike="noStrike">
              <a:solidFill>
                <a:srgbClr val="000000"/>
              </a:solidFill>
              <a:latin typeface="Arial"/>
            </a:endParaRPr>
          </a:p>
        </p:txBody>
      </p:sp>
      <p:pic>
        <p:nvPicPr>
          <p:cNvPr id="357" name="Grafik 4_ 1" descr=""/>
          <p:cNvPicPr/>
          <p:nvPr/>
        </p:nvPicPr>
        <p:blipFill>
          <a:blip r:embed="rId1"/>
          <a:stretch/>
        </p:blipFill>
        <p:spPr>
          <a:xfrm>
            <a:off x="842760" y="1608120"/>
            <a:ext cx="4239000" cy="363096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93"/>
          <p:cNvSpPr/>
          <p:nvPr/>
        </p:nvSpPr>
        <p:spPr>
          <a:xfrm>
            <a:off x="335880" y="73620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EV Break-Even Point?</a:t>
            </a:r>
            <a:endParaRPr b="0" lang="en-US" sz="2400" spc="-1" strike="noStrike">
              <a:solidFill>
                <a:srgbClr val="000000"/>
              </a:solidFill>
              <a:latin typeface="Arial"/>
            </a:endParaRPr>
          </a:p>
        </p:txBody>
      </p:sp>
      <p:sp>
        <p:nvSpPr>
          <p:cNvPr id="359" name="CustomShape 95"/>
          <p:cNvSpPr/>
          <p:nvPr/>
        </p:nvSpPr>
        <p:spPr>
          <a:xfrm>
            <a:off x="335880" y="1240200"/>
            <a:ext cx="10743480" cy="5031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0" name="CustomShape 96"/>
          <p:cNvSpPr/>
          <p:nvPr/>
        </p:nvSpPr>
        <p:spPr>
          <a:xfrm>
            <a:off x="488160" y="1392480"/>
            <a:ext cx="3135960" cy="50310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US"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US"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US"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US" sz="1800" spc="-1" strike="noStrike">
              <a:solidFill>
                <a:srgbClr val="000000"/>
              </a:solidFill>
              <a:latin typeface="Arial"/>
            </a:endParaRPr>
          </a:p>
          <a:p>
            <a:pPr marL="343440" indent="-3402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61" name="CustomShape 97"/>
          <p:cNvSpPr/>
          <p:nvPr/>
        </p:nvSpPr>
        <p:spPr>
          <a:xfrm>
            <a:off x="385200" y="1600200"/>
            <a:ext cx="8683200" cy="882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65"/>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Life Cycle Assessment – Polestar 2</a:t>
            </a:r>
            <a:endParaRPr b="0" lang="en-US" sz="2400" spc="-1" strike="noStrike">
              <a:solidFill>
                <a:srgbClr val="000000"/>
              </a:solidFill>
              <a:latin typeface="Arial"/>
            </a:endParaRPr>
          </a:p>
        </p:txBody>
      </p:sp>
      <p:sp>
        <p:nvSpPr>
          <p:cNvPr id="363" name="CustomShape 22"/>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4" name="CustomShape 24"/>
          <p:cNvSpPr/>
          <p:nvPr/>
        </p:nvSpPr>
        <p:spPr>
          <a:xfrm>
            <a:off x="263520" y="6411600"/>
            <a:ext cx="64702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Polestar (2020) – Life Cycle Assessment – Carbon Footprint of Polestar 2.</a:t>
            </a:r>
            <a:endParaRPr b="0" lang="en-US" sz="900" spc="-1" strike="noStrike">
              <a:solidFill>
                <a:srgbClr val="000000"/>
              </a:solidFill>
              <a:latin typeface="Arial"/>
            </a:endParaRPr>
          </a:p>
        </p:txBody>
      </p:sp>
      <p:pic>
        <p:nvPicPr>
          <p:cNvPr id="365" name="" descr=""/>
          <p:cNvPicPr/>
          <p:nvPr/>
        </p:nvPicPr>
        <p:blipFill>
          <a:blip r:embed="rId1"/>
          <a:stretch/>
        </p:blipFill>
        <p:spPr>
          <a:xfrm>
            <a:off x="425160" y="1251720"/>
            <a:ext cx="11229120" cy="516852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a:t>
            </a:r>
            <a:endParaRPr b="0" lang="en-US" sz="2400" spc="-1" strike="noStrike">
              <a:solidFill>
                <a:srgbClr val="000000"/>
              </a:solidFill>
              <a:latin typeface="Arial"/>
            </a:endParaRPr>
          </a:p>
        </p:txBody>
      </p:sp>
      <p:sp>
        <p:nvSpPr>
          <p:cNvPr id="367" name="CustomShape 2"/>
          <p:cNvSpPr/>
          <p:nvPr/>
        </p:nvSpPr>
        <p:spPr>
          <a:xfrm>
            <a:off x="335520" y="1268640"/>
            <a:ext cx="10741680" cy="502920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Deutscher Bundestag (1994): Bericht der Enquete-Kommission „Schutz des Menschen und der Umwelt − Bewertungskriterien und Perspektiven für umweltverträgliche Stoffkreisläufe in der Industriegesellschaft“ – </a:t>
            </a:r>
            <a:r>
              <a:rPr b="0" lang="de-DE"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Meadows (1972) – The Limits to Growth</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Meadows, Randers and Meadows (2004) – Limits to Growth – The 30-Year Update</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88"/>
          <p:cNvSpPr/>
          <p:nvPr/>
        </p:nvSpPr>
        <p:spPr>
          <a:xfrm>
            <a:off x="527400" y="1412640"/>
            <a:ext cx="10357560" cy="11440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369" name="CustomShape 90"/>
          <p:cNvSpPr/>
          <p:nvPr/>
        </p:nvSpPr>
        <p:spPr>
          <a:xfrm>
            <a:off x="527400" y="2852640"/>
            <a:ext cx="10357560" cy="2364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1268640"/>
            <a:ext cx="10741680" cy="5029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371" name="CustomShape 2"/>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35520" y="4406760"/>
            <a:ext cx="10741680" cy="135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Circular Economy</a:t>
            </a:r>
            <a:endParaRPr b="0" lang="en-US" sz="3000" spc="-1" strike="noStrike">
              <a:solidFill>
                <a:srgbClr val="000000"/>
              </a:solidFill>
              <a:latin typeface="Arial"/>
            </a:endParaRPr>
          </a:p>
        </p:txBody>
      </p:sp>
      <p:sp>
        <p:nvSpPr>
          <p:cNvPr id="121" name="CustomShape 2"/>
          <p:cNvSpPr/>
          <p:nvPr/>
        </p:nvSpPr>
        <p:spPr>
          <a:xfrm>
            <a:off x="335520" y="2906640"/>
            <a:ext cx="10741680" cy="148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solidFill>
                <a:srgbClr val="000000"/>
              </a:solidFill>
              <a:latin typeface="Arial"/>
            </a:endParaRPr>
          </a:p>
        </p:txBody>
      </p:sp>
      <p:sp>
        <p:nvSpPr>
          <p:cNvPr id="123" name="CustomShape 2"/>
          <p:cNvSpPr/>
          <p:nvPr/>
        </p:nvSpPr>
        <p:spPr>
          <a:xfrm>
            <a:off x="263520" y="6411600"/>
            <a:ext cx="646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https://www.ellenmacarthurfoundation.org/circular-economy/concept/infographic</a:t>
            </a:r>
            <a:endParaRPr b="0" lang="en-US" sz="900" spc="-1" strike="noStrike">
              <a:solidFill>
                <a:srgbClr val="000000"/>
              </a:solidFill>
              <a:latin typeface="Arial"/>
            </a:endParaRPr>
          </a:p>
        </p:txBody>
      </p:sp>
      <p:pic>
        <p:nvPicPr>
          <p:cNvPr id="124" name="" descr=""/>
          <p:cNvPicPr/>
          <p:nvPr/>
        </p:nvPicPr>
        <p:blipFill>
          <a:blip r:embed="rId1"/>
          <a:stretch/>
        </p:blipFill>
        <p:spPr>
          <a:xfrm>
            <a:off x="381240" y="1143000"/>
            <a:ext cx="11042640" cy="51271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solidFill>
                <a:srgbClr val="000000"/>
              </a:solidFill>
              <a:latin typeface="Arial"/>
            </a:endParaRPr>
          </a:p>
        </p:txBody>
      </p:sp>
      <p:sp>
        <p:nvSpPr>
          <p:cNvPr id="126" name="CustomShape 2"/>
          <p:cNvSpPr/>
          <p:nvPr/>
        </p:nvSpPr>
        <p:spPr>
          <a:xfrm>
            <a:off x="263520" y="6411600"/>
            <a:ext cx="1043172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US" sz="900" spc="-1" strike="noStrike">
              <a:solidFill>
                <a:srgbClr val="000000"/>
              </a:solidFill>
              <a:latin typeface="Arial"/>
            </a:endParaRPr>
          </a:p>
        </p:txBody>
      </p:sp>
      <p:pic>
        <p:nvPicPr>
          <p:cNvPr id="127" name="" descr=""/>
          <p:cNvPicPr/>
          <p:nvPr/>
        </p:nvPicPr>
        <p:blipFill>
          <a:blip r:embed="rId2"/>
          <a:stretch/>
        </p:blipFill>
        <p:spPr>
          <a:xfrm>
            <a:off x="2772000" y="670680"/>
            <a:ext cx="6614640" cy="66236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676</TotalTime>
  <Application>LibreOffice/7.6.5.2$Linux_X86_64 LibreOffice_project/60$Build-2</Application>
  <AppVersion>15.0000</AppVersion>
  <Words>4011</Words>
  <Paragraphs>341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2019-04-04T14:01:13Z</cp:lastPrinted>
  <dcterms:modified xsi:type="dcterms:W3CDTF">2024-04-15T11:35:23Z</dcterms:modified>
  <cp:revision>3485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2</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68</vt:i4>
  </property>
</Properties>
</file>